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0" r:id="rId7"/>
    <p:sldId id="259" r:id="rId8"/>
    <p:sldId id="265" r:id="rId9"/>
    <p:sldId id="261" r:id="rId10"/>
    <p:sldId id="262" r:id="rId11"/>
    <p:sldId id="277" r:id="rId12"/>
    <p:sldId id="274" r:id="rId13"/>
    <p:sldId id="279" r:id="rId14"/>
    <p:sldId id="280" r:id="rId15"/>
    <p:sldId id="281" r:id="rId16"/>
    <p:sldId id="282" r:id="rId17"/>
    <p:sldId id="278" r:id="rId18"/>
    <p:sldId id="275" r:id="rId19"/>
    <p:sldId id="284" r:id="rId20"/>
    <p:sldId id="285" r:id="rId21"/>
    <p:sldId id="286" r:id="rId22"/>
    <p:sldId id="287" r:id="rId23"/>
    <p:sldId id="276" r:id="rId24"/>
    <p:sldId id="269" r:id="rId25"/>
    <p:sldId id="289" r:id="rId26"/>
    <p:sldId id="288" r:id="rId27"/>
    <p:sldId id="290" r:id="rId28"/>
    <p:sldId id="291" r:id="rId29"/>
    <p:sldId id="292" r:id="rId30"/>
    <p:sldId id="270" r:id="rId31"/>
    <p:sldId id="271" r:id="rId32"/>
    <p:sldId id="272" r:id="rId33"/>
    <p:sldId id="293" r:id="rId34"/>
    <p:sldId id="273" r:id="rId35"/>
    <p:sldId id="294" r:id="rId36"/>
    <p:sldId id="295" r:id="rId37"/>
    <p:sldId id="296" r:id="rId38"/>
    <p:sldId id="297" r:id="rId39"/>
    <p:sldId id="298" r:id="rId40"/>
    <p:sldId id="300" r:id="rId41"/>
    <p:sldId id="267" r:id="rId42"/>
    <p:sldId id="266" r:id="rId43"/>
    <p:sldId id="268" r:id="rId44"/>
    <p:sldId id="299" r:id="rId45"/>
    <p:sldId id="301" r:id="rId46"/>
    <p:sldId id="302" r:id="rId47"/>
    <p:sldId id="303" r:id="rId48"/>
    <p:sldId id="309" r:id="rId49"/>
    <p:sldId id="304" r:id="rId50"/>
    <p:sldId id="306" r:id="rId51"/>
    <p:sldId id="305" r:id="rId52"/>
    <p:sldId id="307" r:id="rId53"/>
    <p:sldId id="310" r:id="rId54"/>
    <p:sldId id="308" r:id="rId5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224"/>
    <a:srgbClr val="90E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15479"/>
            <a:ext cx="9159876" cy="5158979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8575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DC1206-6D38-4EFC-9E72-2BA6B80CF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88A3-0503-4B08-9AB7-8E8E900CE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126" y="457200"/>
            <a:ext cx="1946275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25" y="457200"/>
            <a:ext cx="56896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7EFA-3B36-4977-87DA-5221CCB5E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2056-C989-4C03-961E-989F3E16D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072E0-6ABC-4B78-ADDC-02AAA9E22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B7D30-22F8-407E-8D06-71BC4E3A5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09D24-8444-4131-B294-46E450C1B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F944-7EBA-4B1D-8C00-89728B74F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9F23E-A21E-42C9-8852-E0E9C532D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AA02-F000-4C18-B0D2-E2D51B3F2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0B6C-E361-4C13-BBD4-26234848C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15479"/>
            <a:ext cx="9159876" cy="5158979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/>
              <a:ahLst/>
              <a:cxnLst>
                <a:cxn ang="0">
                  <a:pos x="224" y="439"/>
                </a:cxn>
                <a:cxn ang="0">
                  <a:pos x="193" y="434"/>
                </a:cxn>
                <a:cxn ang="0">
                  <a:pos x="165" y="436"/>
                </a:cxn>
                <a:cxn ang="0">
                  <a:pos x="156" y="444"/>
                </a:cxn>
                <a:cxn ang="0">
                  <a:pos x="147" y="461"/>
                </a:cxn>
                <a:cxn ang="0">
                  <a:pos x="147" y="487"/>
                </a:cxn>
                <a:cxn ang="0">
                  <a:pos x="143" y="513"/>
                </a:cxn>
                <a:cxn ang="0">
                  <a:pos x="136" y="537"/>
                </a:cxn>
                <a:cxn ang="0">
                  <a:pos x="7" y="549"/>
                </a:cxn>
                <a:cxn ang="0">
                  <a:pos x="5" y="510"/>
                </a:cxn>
                <a:cxn ang="0">
                  <a:pos x="1" y="472"/>
                </a:cxn>
                <a:cxn ang="0">
                  <a:pos x="1" y="433"/>
                </a:cxn>
                <a:cxn ang="0">
                  <a:pos x="12" y="392"/>
                </a:cxn>
                <a:cxn ang="0">
                  <a:pos x="37" y="383"/>
                </a:cxn>
                <a:cxn ang="0">
                  <a:pos x="66" y="389"/>
                </a:cxn>
                <a:cxn ang="0">
                  <a:pos x="94" y="403"/>
                </a:cxn>
                <a:cxn ang="0">
                  <a:pos x="120" y="417"/>
                </a:cxn>
                <a:cxn ang="0">
                  <a:pos x="156" y="399"/>
                </a:cxn>
                <a:cxn ang="0">
                  <a:pos x="166" y="363"/>
                </a:cxn>
                <a:cxn ang="0">
                  <a:pos x="164" y="321"/>
                </a:cxn>
                <a:cxn ang="0">
                  <a:pos x="158" y="280"/>
                </a:cxn>
                <a:cxn ang="0">
                  <a:pos x="71" y="135"/>
                </a:cxn>
                <a:cxn ang="0">
                  <a:pos x="104" y="141"/>
                </a:cxn>
                <a:cxn ang="0">
                  <a:pos x="137" y="147"/>
                </a:cxn>
                <a:cxn ang="0">
                  <a:pos x="170" y="144"/>
                </a:cxn>
                <a:cxn ang="0">
                  <a:pos x="195" y="128"/>
                </a:cxn>
                <a:cxn ang="0">
                  <a:pos x="206" y="114"/>
                </a:cxn>
                <a:cxn ang="0">
                  <a:pos x="216" y="92"/>
                </a:cxn>
                <a:cxn ang="0">
                  <a:pos x="211" y="69"/>
                </a:cxn>
                <a:cxn ang="0">
                  <a:pos x="207" y="47"/>
                </a:cxn>
                <a:cxn ang="0">
                  <a:pos x="208" y="24"/>
                </a:cxn>
                <a:cxn ang="0">
                  <a:pos x="221" y="2"/>
                </a:cxn>
                <a:cxn ang="0">
                  <a:pos x="245" y="0"/>
                </a:cxn>
                <a:cxn ang="0">
                  <a:pos x="272" y="5"/>
                </a:cxn>
                <a:cxn ang="0">
                  <a:pos x="296" y="17"/>
                </a:cxn>
                <a:cxn ang="0">
                  <a:pos x="316" y="38"/>
                </a:cxn>
                <a:cxn ang="0">
                  <a:pos x="317" y="66"/>
                </a:cxn>
                <a:cxn ang="0">
                  <a:pos x="304" y="94"/>
                </a:cxn>
                <a:cxn ang="0">
                  <a:pos x="294" y="125"/>
                </a:cxn>
                <a:cxn ang="0">
                  <a:pos x="302" y="158"/>
                </a:cxn>
                <a:cxn ang="0">
                  <a:pos x="337" y="181"/>
                </a:cxn>
                <a:cxn ang="0">
                  <a:pos x="380" y="188"/>
                </a:cxn>
                <a:cxn ang="0">
                  <a:pos x="427" y="190"/>
                </a:cxn>
                <a:cxn ang="0">
                  <a:pos x="431" y="329"/>
                </a:cxn>
                <a:cxn ang="0">
                  <a:pos x="401" y="338"/>
                </a:cxn>
                <a:cxn ang="0">
                  <a:pos x="370" y="331"/>
                </a:cxn>
                <a:cxn ang="0">
                  <a:pos x="337" y="319"/>
                </a:cxn>
                <a:cxn ang="0">
                  <a:pos x="303" y="316"/>
                </a:cxn>
                <a:cxn ang="0">
                  <a:pos x="281" y="333"/>
                </a:cxn>
                <a:cxn ang="0">
                  <a:pos x="268" y="361"/>
                </a:cxn>
                <a:cxn ang="0">
                  <a:pos x="263" y="393"/>
                </a:cxn>
                <a:cxn ang="0">
                  <a:pos x="264" y="427"/>
                </a:cxn>
                <a:cxn ang="0">
                  <a:pos x="286" y="457"/>
                </a:cxn>
                <a:cxn ang="0">
                  <a:pos x="317" y="464"/>
                </a:cxn>
                <a:cxn ang="0">
                  <a:pos x="354" y="463"/>
                </a:cxn>
                <a:cxn ang="0">
                  <a:pos x="392" y="473"/>
                </a:cxn>
                <a:cxn ang="0">
                  <a:pos x="401" y="509"/>
                </a:cxn>
                <a:cxn ang="0">
                  <a:pos x="403" y="547"/>
                </a:cxn>
                <a:cxn ang="0">
                  <a:pos x="398" y="583"/>
                </a:cxn>
                <a:cxn ang="0">
                  <a:pos x="388" y="617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/>
              <a:ahLst/>
              <a:cxnLst>
                <a:cxn ang="0">
                  <a:pos x="186" y="342"/>
                </a:cxn>
                <a:cxn ang="0">
                  <a:pos x="175" y="308"/>
                </a:cxn>
                <a:cxn ang="0">
                  <a:pos x="149" y="280"/>
                </a:cxn>
                <a:cxn ang="0">
                  <a:pos x="124" y="270"/>
                </a:cxn>
                <a:cxn ang="0">
                  <a:pos x="104" y="269"/>
                </a:cxn>
                <a:cxn ang="0">
                  <a:pos x="10" y="290"/>
                </a:cxn>
                <a:cxn ang="0">
                  <a:pos x="3" y="264"/>
                </a:cxn>
                <a:cxn ang="0">
                  <a:pos x="0" y="236"/>
                </a:cxn>
                <a:cxn ang="0">
                  <a:pos x="4" y="214"/>
                </a:cxn>
                <a:cxn ang="0">
                  <a:pos x="22" y="200"/>
                </a:cxn>
                <a:cxn ang="0">
                  <a:pos x="53" y="200"/>
                </a:cxn>
                <a:cxn ang="0">
                  <a:pos x="90" y="208"/>
                </a:cxn>
                <a:cxn ang="0">
                  <a:pos x="126" y="190"/>
                </a:cxn>
                <a:cxn ang="0">
                  <a:pos x="144" y="33"/>
                </a:cxn>
                <a:cxn ang="0">
                  <a:pos x="174" y="28"/>
                </a:cxn>
                <a:cxn ang="0">
                  <a:pos x="206" y="31"/>
                </a:cxn>
                <a:cxn ang="0">
                  <a:pos x="230" y="57"/>
                </a:cxn>
                <a:cxn ang="0">
                  <a:pos x="236" y="99"/>
                </a:cxn>
                <a:cxn ang="0">
                  <a:pos x="249" y="138"/>
                </a:cxn>
                <a:cxn ang="0">
                  <a:pos x="293" y="159"/>
                </a:cxn>
                <a:cxn ang="0">
                  <a:pos x="345" y="148"/>
                </a:cxn>
                <a:cxn ang="0">
                  <a:pos x="366" y="119"/>
                </a:cxn>
                <a:cxn ang="0">
                  <a:pos x="361" y="91"/>
                </a:cxn>
                <a:cxn ang="0">
                  <a:pos x="352" y="62"/>
                </a:cxn>
                <a:cxn ang="0">
                  <a:pos x="363" y="34"/>
                </a:cxn>
                <a:cxn ang="0">
                  <a:pos x="398" y="17"/>
                </a:cxn>
                <a:cxn ang="0">
                  <a:pos x="439" y="7"/>
                </a:cxn>
                <a:cxn ang="0">
                  <a:pos x="474" y="5"/>
                </a:cxn>
                <a:cxn ang="0">
                  <a:pos x="479" y="37"/>
                </a:cxn>
                <a:cxn ang="0">
                  <a:pos x="483" y="70"/>
                </a:cxn>
                <a:cxn ang="0">
                  <a:pos x="507" y="97"/>
                </a:cxn>
                <a:cxn ang="0">
                  <a:pos x="535" y="101"/>
                </a:cxn>
                <a:cxn ang="0">
                  <a:pos x="566" y="94"/>
                </a:cxn>
                <a:cxn ang="0">
                  <a:pos x="598" y="94"/>
                </a:cxn>
                <a:cxn ang="0">
                  <a:pos x="620" y="125"/>
                </a:cxn>
                <a:cxn ang="0">
                  <a:pos x="621" y="162"/>
                </a:cxn>
                <a:cxn ang="0">
                  <a:pos x="608" y="178"/>
                </a:cxn>
                <a:cxn ang="0">
                  <a:pos x="573" y="183"/>
                </a:cxn>
                <a:cxn ang="0">
                  <a:pos x="524" y="186"/>
                </a:cxn>
                <a:cxn ang="0">
                  <a:pos x="514" y="197"/>
                </a:cxn>
                <a:cxn ang="0">
                  <a:pos x="519" y="333"/>
                </a:cxn>
                <a:cxn ang="0">
                  <a:pos x="486" y="342"/>
                </a:cxn>
                <a:cxn ang="0">
                  <a:pos x="449" y="344"/>
                </a:cxn>
                <a:cxn ang="0">
                  <a:pos x="412" y="338"/>
                </a:cxn>
                <a:cxn ang="0">
                  <a:pos x="402" y="311"/>
                </a:cxn>
                <a:cxn ang="0">
                  <a:pos x="402" y="283"/>
                </a:cxn>
                <a:cxn ang="0">
                  <a:pos x="397" y="254"/>
                </a:cxn>
                <a:cxn ang="0">
                  <a:pos x="367" y="236"/>
                </a:cxn>
                <a:cxn ang="0">
                  <a:pos x="329" y="237"/>
                </a:cxn>
                <a:cxn ang="0">
                  <a:pos x="289" y="248"/>
                </a:cxn>
                <a:cxn ang="0">
                  <a:pos x="263" y="264"/>
                </a:cxn>
                <a:cxn ang="0">
                  <a:pos x="262" y="293"/>
                </a:cxn>
                <a:cxn ang="0">
                  <a:pos x="276" y="322"/>
                </a:cxn>
                <a:cxn ang="0">
                  <a:pos x="257" y="360"/>
                </a:cxn>
                <a:cxn ang="0">
                  <a:pos x="210" y="364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/>
              <a:ahLst/>
              <a:cxnLst>
                <a:cxn ang="0">
                  <a:pos x="229" y="453"/>
                </a:cxn>
                <a:cxn ang="0">
                  <a:pos x="200" y="429"/>
                </a:cxn>
                <a:cxn ang="0">
                  <a:pos x="175" y="402"/>
                </a:cxn>
                <a:cxn ang="0">
                  <a:pos x="158" y="368"/>
                </a:cxn>
                <a:cxn ang="0">
                  <a:pos x="241" y="275"/>
                </a:cxn>
                <a:cxn ang="0">
                  <a:pos x="224" y="248"/>
                </a:cxn>
                <a:cxn ang="0">
                  <a:pos x="198" y="228"/>
                </a:cxn>
                <a:cxn ang="0">
                  <a:pos x="166" y="214"/>
                </a:cxn>
                <a:cxn ang="0">
                  <a:pos x="139" y="217"/>
                </a:cxn>
                <a:cxn ang="0">
                  <a:pos x="128" y="238"/>
                </a:cxn>
                <a:cxn ang="0">
                  <a:pos x="120" y="262"/>
                </a:cxn>
                <a:cxn ang="0">
                  <a:pos x="104" y="283"/>
                </a:cxn>
                <a:cxn ang="0">
                  <a:pos x="77" y="291"/>
                </a:cxn>
                <a:cxn ang="0">
                  <a:pos x="53" y="288"/>
                </a:cxn>
                <a:cxn ang="0">
                  <a:pos x="31" y="275"/>
                </a:cxn>
                <a:cxn ang="0">
                  <a:pos x="12" y="257"/>
                </a:cxn>
                <a:cxn ang="0">
                  <a:pos x="61" y="109"/>
                </a:cxn>
                <a:cxn ang="0">
                  <a:pos x="24" y="85"/>
                </a:cxn>
                <a:cxn ang="0">
                  <a:pos x="0" y="53"/>
                </a:cxn>
                <a:cxn ang="0">
                  <a:pos x="19" y="22"/>
                </a:cxn>
                <a:cxn ang="0">
                  <a:pos x="54" y="0"/>
                </a:cxn>
                <a:cxn ang="0">
                  <a:pos x="82" y="6"/>
                </a:cxn>
                <a:cxn ang="0">
                  <a:pos x="103" y="29"/>
                </a:cxn>
                <a:cxn ang="0">
                  <a:pos x="132" y="57"/>
                </a:cxn>
                <a:cxn ang="0">
                  <a:pos x="175" y="64"/>
                </a:cxn>
                <a:cxn ang="0">
                  <a:pos x="215" y="43"/>
                </a:cxn>
                <a:cxn ang="0">
                  <a:pos x="243" y="16"/>
                </a:cxn>
                <a:cxn ang="0">
                  <a:pos x="265" y="22"/>
                </a:cxn>
                <a:cxn ang="0">
                  <a:pos x="284" y="34"/>
                </a:cxn>
                <a:cxn ang="0">
                  <a:pos x="301" y="52"/>
                </a:cxn>
                <a:cxn ang="0">
                  <a:pos x="318" y="72"/>
                </a:cxn>
                <a:cxn ang="0">
                  <a:pos x="314" y="98"/>
                </a:cxn>
                <a:cxn ang="0">
                  <a:pos x="296" y="115"/>
                </a:cxn>
                <a:cxn ang="0">
                  <a:pos x="278" y="123"/>
                </a:cxn>
                <a:cxn ang="0">
                  <a:pos x="260" y="130"/>
                </a:cxn>
                <a:cxn ang="0">
                  <a:pos x="249" y="152"/>
                </a:cxn>
                <a:cxn ang="0">
                  <a:pos x="257" y="180"/>
                </a:cxn>
                <a:cxn ang="0">
                  <a:pos x="288" y="210"/>
                </a:cxn>
                <a:cxn ang="0">
                  <a:pos x="321" y="231"/>
                </a:cxn>
                <a:cxn ang="0">
                  <a:pos x="339" y="231"/>
                </a:cxn>
                <a:cxn ang="0">
                  <a:pos x="358" y="228"/>
                </a:cxn>
                <a:cxn ang="0">
                  <a:pos x="377" y="200"/>
                </a:cxn>
                <a:cxn ang="0">
                  <a:pos x="385" y="171"/>
                </a:cxn>
                <a:cxn ang="0">
                  <a:pos x="404" y="158"/>
                </a:cxn>
                <a:cxn ang="0">
                  <a:pos x="497" y="213"/>
                </a:cxn>
                <a:cxn ang="0">
                  <a:pos x="482" y="238"/>
                </a:cxn>
                <a:cxn ang="0">
                  <a:pos x="458" y="259"/>
                </a:cxn>
                <a:cxn ang="0">
                  <a:pos x="438" y="282"/>
                </a:cxn>
                <a:cxn ang="0">
                  <a:pos x="434" y="313"/>
                </a:cxn>
                <a:cxn ang="0">
                  <a:pos x="467" y="339"/>
                </a:cxn>
                <a:cxn ang="0">
                  <a:pos x="505" y="362"/>
                </a:cxn>
                <a:cxn ang="0">
                  <a:pos x="329" y="370"/>
                </a:cxn>
                <a:cxn ang="0">
                  <a:pos x="306" y="395"/>
                </a:cxn>
                <a:cxn ang="0">
                  <a:pos x="287" y="423"/>
                </a:cxn>
                <a:cxn ang="0">
                  <a:pos x="267" y="452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/>
              <a:ahLst/>
              <a:cxnLst>
                <a:cxn ang="0">
                  <a:pos x="254" y="495"/>
                </a:cxn>
                <a:cxn ang="0">
                  <a:pos x="245" y="454"/>
                </a:cxn>
                <a:cxn ang="0">
                  <a:pos x="230" y="417"/>
                </a:cxn>
                <a:cxn ang="0">
                  <a:pos x="193" y="402"/>
                </a:cxn>
                <a:cxn ang="0">
                  <a:pos x="150" y="412"/>
                </a:cxn>
                <a:cxn ang="0">
                  <a:pos x="112" y="417"/>
                </a:cxn>
                <a:cxn ang="0">
                  <a:pos x="93" y="399"/>
                </a:cxn>
                <a:cxn ang="0">
                  <a:pos x="81" y="370"/>
                </a:cxn>
                <a:cxn ang="0">
                  <a:pos x="75" y="339"/>
                </a:cxn>
                <a:cxn ang="0">
                  <a:pos x="76" y="309"/>
                </a:cxn>
                <a:cxn ang="0">
                  <a:pos x="106" y="300"/>
                </a:cxn>
                <a:cxn ang="0">
                  <a:pos x="146" y="307"/>
                </a:cxn>
                <a:cxn ang="0">
                  <a:pos x="175" y="294"/>
                </a:cxn>
                <a:cxn ang="0">
                  <a:pos x="186" y="273"/>
                </a:cxn>
                <a:cxn ang="0">
                  <a:pos x="189" y="246"/>
                </a:cxn>
                <a:cxn ang="0">
                  <a:pos x="188" y="219"/>
                </a:cxn>
                <a:cxn ang="0">
                  <a:pos x="178" y="191"/>
                </a:cxn>
                <a:cxn ang="0">
                  <a:pos x="153" y="171"/>
                </a:cxn>
                <a:cxn ang="0">
                  <a:pos x="123" y="172"/>
                </a:cxn>
                <a:cxn ang="0">
                  <a:pos x="93" y="185"/>
                </a:cxn>
                <a:cxn ang="0">
                  <a:pos x="64" y="194"/>
                </a:cxn>
                <a:cxn ang="0">
                  <a:pos x="34" y="185"/>
                </a:cxn>
                <a:cxn ang="0">
                  <a:pos x="19" y="166"/>
                </a:cxn>
                <a:cxn ang="0">
                  <a:pos x="9" y="146"/>
                </a:cxn>
                <a:cxn ang="0">
                  <a:pos x="2" y="122"/>
                </a:cxn>
                <a:cxn ang="0">
                  <a:pos x="0" y="98"/>
                </a:cxn>
                <a:cxn ang="0">
                  <a:pos x="387" y="12"/>
                </a:cxn>
                <a:cxn ang="0">
                  <a:pos x="399" y="41"/>
                </a:cxn>
                <a:cxn ang="0">
                  <a:pos x="406" y="74"/>
                </a:cxn>
                <a:cxn ang="0">
                  <a:pos x="411" y="107"/>
                </a:cxn>
                <a:cxn ang="0">
                  <a:pos x="396" y="141"/>
                </a:cxn>
                <a:cxn ang="0">
                  <a:pos x="375" y="144"/>
                </a:cxn>
                <a:cxn ang="0">
                  <a:pos x="354" y="141"/>
                </a:cxn>
                <a:cxn ang="0">
                  <a:pos x="332" y="137"/>
                </a:cxn>
                <a:cxn ang="0">
                  <a:pos x="307" y="141"/>
                </a:cxn>
                <a:cxn ang="0">
                  <a:pos x="286" y="166"/>
                </a:cxn>
                <a:cxn ang="0">
                  <a:pos x="285" y="199"/>
                </a:cxn>
                <a:cxn ang="0">
                  <a:pos x="289" y="222"/>
                </a:cxn>
                <a:cxn ang="0">
                  <a:pos x="295" y="247"/>
                </a:cxn>
                <a:cxn ang="0">
                  <a:pos x="308" y="268"/>
                </a:cxn>
                <a:cxn ang="0">
                  <a:pos x="332" y="282"/>
                </a:cxn>
                <a:cxn ang="0">
                  <a:pos x="357" y="282"/>
                </a:cxn>
                <a:cxn ang="0">
                  <a:pos x="379" y="272"/>
                </a:cxn>
                <a:cxn ang="0">
                  <a:pos x="402" y="262"/>
                </a:cxn>
                <a:cxn ang="0">
                  <a:pos x="426" y="265"/>
                </a:cxn>
                <a:cxn ang="0">
                  <a:pos x="436" y="287"/>
                </a:cxn>
                <a:cxn ang="0">
                  <a:pos x="442" y="312"/>
                </a:cxn>
                <a:cxn ang="0">
                  <a:pos x="444" y="338"/>
                </a:cxn>
                <a:cxn ang="0">
                  <a:pos x="436" y="358"/>
                </a:cxn>
                <a:cxn ang="0">
                  <a:pos x="397" y="366"/>
                </a:cxn>
                <a:cxn ang="0">
                  <a:pos x="363" y="380"/>
                </a:cxn>
                <a:cxn ang="0">
                  <a:pos x="347" y="406"/>
                </a:cxn>
                <a:cxn ang="0">
                  <a:pos x="353" y="437"/>
                </a:cxn>
                <a:cxn ang="0">
                  <a:pos x="372" y="464"/>
                </a:cxn>
                <a:cxn ang="0">
                  <a:pos x="369" y="492"/>
                </a:cxn>
                <a:cxn ang="0">
                  <a:pos x="347" y="503"/>
                </a:cxn>
                <a:cxn ang="0">
                  <a:pos x="323" y="511"/>
                </a:cxn>
                <a:cxn ang="0">
                  <a:pos x="298" y="516"/>
                </a:cxn>
                <a:cxn ang="0">
                  <a:pos x="272" y="519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/>
              <a:ahLst/>
              <a:cxnLst>
                <a:cxn ang="0">
                  <a:pos x="232" y="620"/>
                </a:cxn>
                <a:cxn ang="0">
                  <a:pos x="189" y="605"/>
                </a:cxn>
                <a:cxn ang="0">
                  <a:pos x="182" y="565"/>
                </a:cxn>
                <a:cxn ang="0">
                  <a:pos x="193" y="519"/>
                </a:cxn>
                <a:cxn ang="0">
                  <a:pos x="165" y="492"/>
                </a:cxn>
                <a:cxn ang="0">
                  <a:pos x="126" y="490"/>
                </a:cxn>
                <a:cxn ang="0">
                  <a:pos x="87" y="497"/>
                </a:cxn>
                <a:cxn ang="0">
                  <a:pos x="44" y="505"/>
                </a:cxn>
                <a:cxn ang="0">
                  <a:pos x="25" y="493"/>
                </a:cxn>
                <a:cxn ang="0">
                  <a:pos x="21" y="472"/>
                </a:cxn>
                <a:cxn ang="0">
                  <a:pos x="19" y="448"/>
                </a:cxn>
                <a:cxn ang="0">
                  <a:pos x="17" y="423"/>
                </a:cxn>
                <a:cxn ang="0">
                  <a:pos x="21" y="396"/>
                </a:cxn>
                <a:cxn ang="0">
                  <a:pos x="52" y="377"/>
                </a:cxn>
                <a:cxn ang="0">
                  <a:pos x="82" y="375"/>
                </a:cxn>
                <a:cxn ang="0">
                  <a:pos x="116" y="373"/>
                </a:cxn>
                <a:cxn ang="0">
                  <a:pos x="137" y="354"/>
                </a:cxn>
                <a:cxn ang="0">
                  <a:pos x="151" y="327"/>
                </a:cxn>
                <a:cxn ang="0">
                  <a:pos x="151" y="294"/>
                </a:cxn>
                <a:cxn ang="0">
                  <a:pos x="137" y="262"/>
                </a:cxn>
                <a:cxn ang="0">
                  <a:pos x="111" y="256"/>
                </a:cxn>
                <a:cxn ang="0">
                  <a:pos x="86" y="264"/>
                </a:cxn>
                <a:cxn ang="0">
                  <a:pos x="60" y="275"/>
                </a:cxn>
                <a:cxn ang="0">
                  <a:pos x="35" y="282"/>
                </a:cxn>
                <a:cxn ang="0">
                  <a:pos x="6" y="268"/>
                </a:cxn>
                <a:cxn ang="0">
                  <a:pos x="1" y="231"/>
                </a:cxn>
                <a:cxn ang="0">
                  <a:pos x="9" y="205"/>
                </a:cxn>
                <a:cxn ang="0">
                  <a:pos x="15" y="175"/>
                </a:cxn>
                <a:cxn ang="0">
                  <a:pos x="44" y="161"/>
                </a:cxn>
                <a:cxn ang="0">
                  <a:pos x="87" y="156"/>
                </a:cxn>
                <a:cxn ang="0">
                  <a:pos x="127" y="145"/>
                </a:cxn>
                <a:cxn ang="0">
                  <a:pos x="154" y="113"/>
                </a:cxn>
                <a:cxn ang="0">
                  <a:pos x="152" y="72"/>
                </a:cxn>
                <a:cxn ang="0">
                  <a:pos x="150" y="29"/>
                </a:cxn>
                <a:cxn ang="0">
                  <a:pos x="186" y="4"/>
                </a:cxn>
                <a:cxn ang="0">
                  <a:pos x="228" y="1"/>
                </a:cxn>
                <a:cxn ang="0">
                  <a:pos x="252" y="22"/>
                </a:cxn>
                <a:cxn ang="0">
                  <a:pos x="248" y="53"/>
                </a:cxn>
                <a:cxn ang="0">
                  <a:pos x="241" y="86"/>
                </a:cxn>
                <a:cxn ang="0">
                  <a:pos x="247" y="116"/>
                </a:cxn>
                <a:cxn ang="0">
                  <a:pos x="371" y="252"/>
                </a:cxn>
                <a:cxn ang="0">
                  <a:pos x="338" y="262"/>
                </a:cxn>
                <a:cxn ang="0">
                  <a:pos x="301" y="257"/>
                </a:cxn>
                <a:cxn ang="0">
                  <a:pos x="264" y="260"/>
                </a:cxn>
                <a:cxn ang="0">
                  <a:pos x="237" y="286"/>
                </a:cxn>
                <a:cxn ang="0">
                  <a:pos x="233" y="316"/>
                </a:cxn>
                <a:cxn ang="0">
                  <a:pos x="234" y="348"/>
                </a:cxn>
                <a:cxn ang="0">
                  <a:pos x="245" y="377"/>
                </a:cxn>
                <a:cxn ang="0">
                  <a:pos x="265" y="400"/>
                </a:cxn>
                <a:cxn ang="0">
                  <a:pos x="284" y="397"/>
                </a:cxn>
                <a:cxn ang="0">
                  <a:pos x="303" y="385"/>
                </a:cxn>
                <a:cxn ang="0">
                  <a:pos x="322" y="370"/>
                </a:cxn>
                <a:cxn ang="0">
                  <a:pos x="345" y="356"/>
                </a:cxn>
                <a:cxn ang="0">
                  <a:pos x="383" y="363"/>
                </a:cxn>
                <a:cxn ang="0">
                  <a:pos x="407" y="390"/>
                </a:cxn>
                <a:cxn ang="0">
                  <a:pos x="407" y="416"/>
                </a:cxn>
                <a:cxn ang="0">
                  <a:pos x="402" y="444"/>
                </a:cxn>
                <a:cxn ang="0">
                  <a:pos x="368" y="456"/>
                </a:cxn>
                <a:cxn ang="0">
                  <a:pos x="327" y="467"/>
                </a:cxn>
                <a:cxn ang="0">
                  <a:pos x="291" y="485"/>
                </a:cxn>
                <a:cxn ang="0">
                  <a:pos x="266" y="61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/>
              <a:ahLst/>
              <a:cxnLst>
                <a:cxn ang="0">
                  <a:pos x="246" y="372"/>
                </a:cxn>
                <a:cxn ang="0">
                  <a:pos x="237" y="330"/>
                </a:cxn>
                <a:cxn ang="0">
                  <a:pos x="222" y="293"/>
                </a:cxn>
                <a:cxn ang="0">
                  <a:pos x="185" y="278"/>
                </a:cxn>
                <a:cxn ang="0">
                  <a:pos x="142" y="289"/>
                </a:cxn>
                <a:cxn ang="0">
                  <a:pos x="104" y="293"/>
                </a:cxn>
                <a:cxn ang="0">
                  <a:pos x="85" y="275"/>
                </a:cxn>
                <a:cxn ang="0">
                  <a:pos x="73" y="247"/>
                </a:cxn>
                <a:cxn ang="0">
                  <a:pos x="67" y="215"/>
                </a:cxn>
                <a:cxn ang="0">
                  <a:pos x="68" y="185"/>
                </a:cxn>
                <a:cxn ang="0">
                  <a:pos x="99" y="176"/>
                </a:cxn>
                <a:cxn ang="0">
                  <a:pos x="139" y="183"/>
                </a:cxn>
                <a:cxn ang="0">
                  <a:pos x="167" y="170"/>
                </a:cxn>
                <a:cxn ang="0">
                  <a:pos x="179" y="149"/>
                </a:cxn>
                <a:cxn ang="0">
                  <a:pos x="181" y="123"/>
                </a:cxn>
                <a:cxn ang="0">
                  <a:pos x="180" y="96"/>
                </a:cxn>
                <a:cxn ang="0">
                  <a:pos x="170" y="68"/>
                </a:cxn>
                <a:cxn ang="0">
                  <a:pos x="146" y="48"/>
                </a:cxn>
                <a:cxn ang="0">
                  <a:pos x="115" y="49"/>
                </a:cxn>
                <a:cxn ang="0">
                  <a:pos x="86" y="62"/>
                </a:cxn>
                <a:cxn ang="0">
                  <a:pos x="56" y="71"/>
                </a:cxn>
                <a:cxn ang="0">
                  <a:pos x="26" y="62"/>
                </a:cxn>
                <a:cxn ang="0">
                  <a:pos x="11" y="43"/>
                </a:cxn>
                <a:cxn ang="0">
                  <a:pos x="1" y="22"/>
                </a:cxn>
                <a:cxn ang="0">
                  <a:pos x="388" y="18"/>
                </a:cxn>
                <a:cxn ang="0">
                  <a:pos x="367" y="21"/>
                </a:cxn>
                <a:cxn ang="0">
                  <a:pos x="346" y="18"/>
                </a:cxn>
                <a:cxn ang="0">
                  <a:pos x="324" y="13"/>
                </a:cxn>
                <a:cxn ang="0">
                  <a:pos x="299" y="18"/>
                </a:cxn>
                <a:cxn ang="0">
                  <a:pos x="278" y="43"/>
                </a:cxn>
                <a:cxn ang="0">
                  <a:pos x="277" y="75"/>
                </a:cxn>
                <a:cxn ang="0">
                  <a:pos x="281" y="99"/>
                </a:cxn>
                <a:cxn ang="0">
                  <a:pos x="287" y="124"/>
                </a:cxn>
                <a:cxn ang="0">
                  <a:pos x="300" y="145"/>
                </a:cxn>
                <a:cxn ang="0">
                  <a:pos x="325" y="159"/>
                </a:cxn>
                <a:cxn ang="0">
                  <a:pos x="349" y="158"/>
                </a:cxn>
                <a:cxn ang="0">
                  <a:pos x="371" y="148"/>
                </a:cxn>
                <a:cxn ang="0">
                  <a:pos x="394" y="138"/>
                </a:cxn>
                <a:cxn ang="0">
                  <a:pos x="418" y="142"/>
                </a:cxn>
                <a:cxn ang="0">
                  <a:pos x="428" y="163"/>
                </a:cxn>
                <a:cxn ang="0">
                  <a:pos x="434" y="188"/>
                </a:cxn>
                <a:cxn ang="0">
                  <a:pos x="436" y="215"/>
                </a:cxn>
                <a:cxn ang="0">
                  <a:pos x="428" y="234"/>
                </a:cxn>
                <a:cxn ang="0">
                  <a:pos x="389" y="242"/>
                </a:cxn>
                <a:cxn ang="0">
                  <a:pos x="355" y="257"/>
                </a:cxn>
                <a:cxn ang="0">
                  <a:pos x="339" y="282"/>
                </a:cxn>
                <a:cxn ang="0">
                  <a:pos x="345" y="313"/>
                </a:cxn>
                <a:cxn ang="0">
                  <a:pos x="364" y="340"/>
                </a:cxn>
                <a:cxn ang="0">
                  <a:pos x="361" y="368"/>
                </a:cxn>
                <a:cxn ang="0">
                  <a:pos x="339" y="379"/>
                </a:cxn>
                <a:cxn ang="0">
                  <a:pos x="315" y="387"/>
                </a:cxn>
                <a:cxn ang="0">
                  <a:pos x="290" y="392"/>
                </a:cxn>
                <a:cxn ang="0">
                  <a:pos x="264" y="39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/>
              <a:ahLst/>
              <a:cxnLst>
                <a:cxn ang="0">
                  <a:pos x="67" y="492"/>
                </a:cxn>
                <a:cxn ang="0">
                  <a:pos x="45" y="451"/>
                </a:cxn>
                <a:cxn ang="0">
                  <a:pos x="68" y="418"/>
                </a:cxn>
                <a:cxn ang="0">
                  <a:pos x="106" y="391"/>
                </a:cxn>
                <a:cxn ang="0">
                  <a:pos x="105" y="352"/>
                </a:cxn>
                <a:cxn ang="0">
                  <a:pos x="79" y="324"/>
                </a:cxn>
                <a:cxn ang="0">
                  <a:pos x="44" y="302"/>
                </a:cxn>
                <a:cxn ang="0">
                  <a:pos x="7" y="280"/>
                </a:cxn>
                <a:cxn ang="0">
                  <a:pos x="2" y="258"/>
                </a:cxn>
                <a:cxn ang="0">
                  <a:pos x="13" y="239"/>
                </a:cxn>
                <a:cxn ang="0">
                  <a:pos x="29" y="220"/>
                </a:cxn>
                <a:cxn ang="0">
                  <a:pos x="43" y="201"/>
                </a:cxn>
                <a:cxn ang="0">
                  <a:pos x="65" y="184"/>
                </a:cxn>
                <a:cxn ang="0">
                  <a:pos x="100" y="191"/>
                </a:cxn>
                <a:cxn ang="0">
                  <a:pos x="124" y="210"/>
                </a:cxn>
                <a:cxn ang="0">
                  <a:pos x="150" y="233"/>
                </a:cxn>
                <a:cxn ang="0">
                  <a:pos x="179" y="232"/>
                </a:cxn>
                <a:cxn ang="0">
                  <a:pos x="207" y="223"/>
                </a:cxn>
                <a:cxn ang="0">
                  <a:pos x="230" y="198"/>
                </a:cxn>
                <a:cxn ang="0">
                  <a:pos x="242" y="165"/>
                </a:cxn>
                <a:cxn ang="0">
                  <a:pos x="226" y="143"/>
                </a:cxn>
                <a:cxn ang="0">
                  <a:pos x="203" y="132"/>
                </a:cxn>
                <a:cxn ang="0">
                  <a:pos x="176" y="122"/>
                </a:cxn>
                <a:cxn ang="0">
                  <a:pos x="153" y="111"/>
                </a:cxn>
                <a:cxn ang="0">
                  <a:pos x="142" y="80"/>
                </a:cxn>
                <a:cxn ang="0">
                  <a:pos x="163" y="50"/>
                </a:cxn>
                <a:cxn ang="0">
                  <a:pos x="187" y="36"/>
                </a:cxn>
                <a:cxn ang="0">
                  <a:pos x="211" y="18"/>
                </a:cxn>
                <a:cxn ang="0">
                  <a:pos x="243" y="28"/>
                </a:cxn>
                <a:cxn ang="0">
                  <a:pos x="277" y="54"/>
                </a:cxn>
                <a:cxn ang="0">
                  <a:pos x="314" y="72"/>
                </a:cxn>
                <a:cxn ang="0">
                  <a:pos x="355" y="68"/>
                </a:cxn>
                <a:cxn ang="0">
                  <a:pos x="382" y="36"/>
                </a:cxn>
                <a:cxn ang="0">
                  <a:pos x="411" y="3"/>
                </a:cxn>
                <a:cxn ang="0">
                  <a:pos x="453" y="10"/>
                </a:cxn>
                <a:cxn ang="0">
                  <a:pos x="486" y="36"/>
                </a:cxn>
                <a:cxn ang="0">
                  <a:pos x="489" y="68"/>
                </a:cxn>
                <a:cxn ang="0">
                  <a:pos x="466" y="88"/>
                </a:cxn>
                <a:cxn ang="0">
                  <a:pos x="437" y="107"/>
                </a:cxn>
                <a:cxn ang="0">
                  <a:pos x="422" y="133"/>
                </a:cxn>
                <a:cxn ang="0">
                  <a:pos x="419" y="317"/>
                </a:cxn>
                <a:cxn ang="0">
                  <a:pos x="388" y="302"/>
                </a:cxn>
                <a:cxn ang="0">
                  <a:pos x="364" y="273"/>
                </a:cxn>
                <a:cxn ang="0">
                  <a:pos x="336" y="250"/>
                </a:cxn>
                <a:cxn ang="0">
                  <a:pos x="299" y="252"/>
                </a:cxn>
                <a:cxn ang="0">
                  <a:pos x="275" y="270"/>
                </a:cxn>
                <a:cxn ang="0">
                  <a:pos x="255" y="294"/>
                </a:cxn>
                <a:cxn ang="0">
                  <a:pos x="242" y="323"/>
                </a:cxn>
                <a:cxn ang="0">
                  <a:pos x="241" y="353"/>
                </a:cxn>
                <a:cxn ang="0">
                  <a:pos x="257" y="364"/>
                </a:cxn>
                <a:cxn ang="0">
                  <a:pos x="279" y="368"/>
                </a:cxn>
                <a:cxn ang="0">
                  <a:pos x="304" y="370"/>
                </a:cxn>
                <a:cxn ang="0">
                  <a:pos x="330" y="376"/>
                </a:cxn>
                <a:cxn ang="0">
                  <a:pos x="353" y="407"/>
                </a:cxn>
                <a:cxn ang="0">
                  <a:pos x="352" y="443"/>
                </a:cxn>
                <a:cxn ang="0">
                  <a:pos x="334" y="462"/>
                </a:cxn>
                <a:cxn ang="0">
                  <a:pos x="311" y="479"/>
                </a:cxn>
                <a:cxn ang="0">
                  <a:pos x="278" y="465"/>
                </a:cxn>
                <a:cxn ang="0">
                  <a:pos x="241" y="445"/>
                </a:cxn>
                <a:cxn ang="0">
                  <a:pos x="202" y="432"/>
                </a:cxn>
                <a:cxn ang="0">
                  <a:pos x="98" y="508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85" y="463"/>
                </a:cxn>
                <a:cxn ang="0">
                  <a:pos x="64" y="433"/>
                </a:cxn>
                <a:cxn ang="0">
                  <a:pos x="0" y="275"/>
                </a:cxn>
                <a:cxn ang="0">
                  <a:pos x="3" y="259"/>
                </a:cxn>
                <a:cxn ang="0">
                  <a:pos x="10" y="240"/>
                </a:cxn>
                <a:cxn ang="0">
                  <a:pos x="21" y="222"/>
                </a:cxn>
                <a:cxn ang="0">
                  <a:pos x="35" y="205"/>
                </a:cxn>
                <a:cxn ang="0">
                  <a:pos x="49" y="193"/>
                </a:cxn>
                <a:cxn ang="0">
                  <a:pos x="81" y="193"/>
                </a:cxn>
                <a:cxn ang="0">
                  <a:pos x="112" y="205"/>
                </a:cxn>
                <a:cxn ang="0">
                  <a:pos x="142" y="220"/>
                </a:cxn>
                <a:cxn ang="0">
                  <a:pos x="169" y="226"/>
                </a:cxn>
                <a:cxn ang="0">
                  <a:pos x="194" y="211"/>
                </a:cxn>
                <a:cxn ang="0">
                  <a:pos x="212" y="183"/>
                </a:cxn>
                <a:cxn ang="0">
                  <a:pos x="222" y="156"/>
                </a:cxn>
                <a:cxn ang="0">
                  <a:pos x="213" y="128"/>
                </a:cxn>
                <a:cxn ang="0">
                  <a:pos x="198" y="115"/>
                </a:cxn>
                <a:cxn ang="0">
                  <a:pos x="178" y="105"/>
                </a:cxn>
                <a:cxn ang="0">
                  <a:pos x="158" y="95"/>
                </a:cxn>
                <a:cxn ang="0">
                  <a:pos x="142" y="81"/>
                </a:cxn>
                <a:cxn ang="0">
                  <a:pos x="137" y="60"/>
                </a:cxn>
                <a:cxn ang="0">
                  <a:pos x="146" y="38"/>
                </a:cxn>
                <a:cxn ang="0">
                  <a:pos x="160" y="20"/>
                </a:cxn>
                <a:cxn ang="0">
                  <a:pos x="176" y="0"/>
                </a:cxn>
                <a:cxn ang="0">
                  <a:pos x="198" y="15"/>
                </a:cxn>
                <a:cxn ang="0">
                  <a:pos x="224" y="26"/>
                </a:cxn>
                <a:cxn ang="0">
                  <a:pos x="251" y="34"/>
                </a:cxn>
                <a:cxn ang="0">
                  <a:pos x="279" y="38"/>
                </a:cxn>
                <a:cxn ang="0">
                  <a:pos x="307" y="37"/>
                </a:cxn>
                <a:cxn ang="0">
                  <a:pos x="285" y="123"/>
                </a:cxn>
                <a:cxn ang="0">
                  <a:pos x="295" y="131"/>
                </a:cxn>
                <a:cxn ang="0">
                  <a:pos x="308" y="140"/>
                </a:cxn>
                <a:cxn ang="0">
                  <a:pos x="337" y="134"/>
                </a:cxn>
                <a:cxn ang="0">
                  <a:pos x="357" y="101"/>
                </a:cxn>
                <a:cxn ang="0">
                  <a:pos x="382" y="69"/>
                </a:cxn>
                <a:cxn ang="0">
                  <a:pos x="395" y="94"/>
                </a:cxn>
                <a:cxn ang="0">
                  <a:pos x="416" y="117"/>
                </a:cxn>
                <a:cxn ang="0">
                  <a:pos x="441" y="137"/>
                </a:cxn>
                <a:cxn ang="0">
                  <a:pos x="469" y="154"/>
                </a:cxn>
                <a:cxn ang="0">
                  <a:pos x="501" y="170"/>
                </a:cxn>
                <a:cxn ang="0">
                  <a:pos x="431" y="287"/>
                </a:cxn>
                <a:cxn ang="0">
                  <a:pos x="316" y="222"/>
                </a:cxn>
                <a:cxn ang="0">
                  <a:pos x="299" y="240"/>
                </a:cxn>
                <a:cxn ang="0">
                  <a:pos x="283" y="261"/>
                </a:cxn>
                <a:cxn ang="0">
                  <a:pos x="271" y="284"/>
                </a:cxn>
                <a:cxn ang="0">
                  <a:pos x="262" y="308"/>
                </a:cxn>
                <a:cxn ang="0">
                  <a:pos x="265" y="334"/>
                </a:cxn>
                <a:cxn ang="0">
                  <a:pos x="290" y="351"/>
                </a:cxn>
                <a:cxn ang="0">
                  <a:pos x="325" y="356"/>
                </a:cxn>
                <a:cxn ang="0">
                  <a:pos x="360" y="359"/>
                </a:cxn>
                <a:cxn ang="0">
                  <a:pos x="388" y="370"/>
                </a:cxn>
                <a:cxn ang="0">
                  <a:pos x="400" y="401"/>
                </a:cxn>
                <a:cxn ang="0">
                  <a:pos x="202" y="404"/>
                </a:cxn>
                <a:cxn ang="0">
                  <a:pos x="162" y="479"/>
                </a:cxn>
                <a:cxn ang="0">
                  <a:pos x="150" y="484"/>
                </a:cxn>
                <a:cxn ang="0">
                  <a:pos x="138" y="492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/>
              <a:ahLst/>
              <a:cxnLst>
                <a:cxn ang="0">
                  <a:pos x="315" y="160"/>
                </a:cxn>
                <a:cxn ang="0">
                  <a:pos x="280" y="168"/>
                </a:cxn>
                <a:cxn ang="0">
                  <a:pos x="247" y="179"/>
                </a:cxn>
                <a:cxn ang="0">
                  <a:pos x="232" y="209"/>
                </a:cxn>
                <a:cxn ang="0">
                  <a:pos x="240" y="243"/>
                </a:cxn>
                <a:cxn ang="0">
                  <a:pos x="243" y="275"/>
                </a:cxn>
                <a:cxn ang="0">
                  <a:pos x="227" y="291"/>
                </a:cxn>
                <a:cxn ang="0">
                  <a:pos x="202" y="300"/>
                </a:cxn>
                <a:cxn ang="0">
                  <a:pos x="175" y="303"/>
                </a:cxn>
                <a:cxn ang="0">
                  <a:pos x="149" y="303"/>
                </a:cxn>
                <a:cxn ang="0">
                  <a:pos x="142" y="276"/>
                </a:cxn>
                <a:cxn ang="0">
                  <a:pos x="149" y="243"/>
                </a:cxn>
                <a:cxn ang="0">
                  <a:pos x="139" y="220"/>
                </a:cxn>
                <a:cxn ang="0">
                  <a:pos x="121" y="210"/>
                </a:cxn>
                <a:cxn ang="0">
                  <a:pos x="99" y="206"/>
                </a:cxn>
                <a:cxn ang="0">
                  <a:pos x="75" y="207"/>
                </a:cxn>
                <a:cxn ang="0">
                  <a:pos x="51" y="216"/>
                </a:cxn>
                <a:cxn ang="0">
                  <a:pos x="34" y="234"/>
                </a:cxn>
                <a:cxn ang="0">
                  <a:pos x="32" y="260"/>
                </a:cxn>
                <a:cxn ang="0">
                  <a:pos x="43" y="284"/>
                </a:cxn>
                <a:cxn ang="0">
                  <a:pos x="50" y="309"/>
                </a:cxn>
                <a:cxn ang="0">
                  <a:pos x="41" y="333"/>
                </a:cxn>
                <a:cxn ang="0">
                  <a:pos x="25" y="345"/>
                </a:cxn>
                <a:cxn ang="0">
                  <a:pos x="7" y="353"/>
                </a:cxn>
                <a:cxn ang="0">
                  <a:pos x="14" y="34"/>
                </a:cxn>
                <a:cxn ang="0">
                  <a:pos x="16" y="51"/>
                </a:cxn>
                <a:cxn ang="0">
                  <a:pos x="13" y="68"/>
                </a:cxn>
                <a:cxn ang="0">
                  <a:pos x="9" y="87"/>
                </a:cxn>
                <a:cxn ang="0">
                  <a:pos x="12" y="107"/>
                </a:cxn>
                <a:cxn ang="0">
                  <a:pos x="33" y="126"/>
                </a:cxn>
                <a:cxn ang="0">
                  <a:pos x="61" y="127"/>
                </a:cxn>
                <a:cxn ang="0">
                  <a:pos x="81" y="124"/>
                </a:cxn>
                <a:cxn ang="0">
                  <a:pos x="103" y="121"/>
                </a:cxn>
                <a:cxn ang="0">
                  <a:pos x="122" y="110"/>
                </a:cxn>
                <a:cxn ang="0">
                  <a:pos x="135" y="91"/>
                </a:cxn>
                <a:cxn ang="0">
                  <a:pos x="134" y="71"/>
                </a:cxn>
                <a:cxn ang="0">
                  <a:pos x="126" y="52"/>
                </a:cxn>
                <a:cxn ang="0">
                  <a:pos x="118" y="33"/>
                </a:cxn>
                <a:cxn ang="0">
                  <a:pos x="122" y="13"/>
                </a:cxn>
                <a:cxn ang="0">
                  <a:pos x="140" y="6"/>
                </a:cxn>
                <a:cxn ang="0">
                  <a:pos x="163" y="1"/>
                </a:cxn>
                <a:cxn ang="0">
                  <a:pos x="186" y="1"/>
                </a:cxn>
                <a:cxn ang="0">
                  <a:pos x="202" y="8"/>
                </a:cxn>
                <a:cxn ang="0">
                  <a:pos x="207" y="41"/>
                </a:cxn>
                <a:cxn ang="0">
                  <a:pos x="219" y="68"/>
                </a:cxn>
                <a:cxn ang="0">
                  <a:pos x="241" y="82"/>
                </a:cxn>
                <a:cxn ang="0">
                  <a:pos x="267" y="78"/>
                </a:cxn>
                <a:cxn ang="0">
                  <a:pos x="292" y="64"/>
                </a:cxn>
                <a:cxn ang="0">
                  <a:pos x="316" y="67"/>
                </a:cxn>
                <a:cxn ang="0">
                  <a:pos x="323" y="85"/>
                </a:cxn>
                <a:cxn ang="0">
                  <a:pos x="329" y="105"/>
                </a:cxn>
                <a:cxn ang="0">
                  <a:pos x="334" y="126"/>
                </a:cxn>
                <a:cxn ang="0">
                  <a:pos x="335" y="147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/>
              <a:ahLst/>
              <a:cxnLst>
                <a:cxn ang="0">
                  <a:pos x="131" y="340"/>
                </a:cxn>
                <a:cxn ang="0">
                  <a:pos x="132" y="311"/>
                </a:cxn>
                <a:cxn ang="0">
                  <a:pos x="128" y="290"/>
                </a:cxn>
                <a:cxn ang="0">
                  <a:pos x="100" y="265"/>
                </a:cxn>
                <a:cxn ang="0">
                  <a:pos x="37" y="249"/>
                </a:cxn>
                <a:cxn ang="0">
                  <a:pos x="2" y="210"/>
                </a:cxn>
                <a:cxn ang="0">
                  <a:pos x="0" y="174"/>
                </a:cxn>
                <a:cxn ang="0">
                  <a:pos x="10" y="150"/>
                </a:cxn>
                <a:cxn ang="0">
                  <a:pos x="32" y="135"/>
                </a:cxn>
                <a:cxn ang="0">
                  <a:pos x="48" y="136"/>
                </a:cxn>
                <a:cxn ang="0">
                  <a:pos x="82" y="142"/>
                </a:cxn>
                <a:cxn ang="0">
                  <a:pos x="98" y="145"/>
                </a:cxn>
                <a:cxn ang="0">
                  <a:pos x="123" y="146"/>
                </a:cxn>
                <a:cxn ang="0">
                  <a:pos x="154" y="136"/>
                </a:cxn>
                <a:cxn ang="0">
                  <a:pos x="172" y="117"/>
                </a:cxn>
                <a:cxn ang="0">
                  <a:pos x="181" y="103"/>
                </a:cxn>
                <a:cxn ang="0">
                  <a:pos x="185" y="91"/>
                </a:cxn>
                <a:cxn ang="0">
                  <a:pos x="181" y="75"/>
                </a:cxn>
                <a:cxn ang="0">
                  <a:pos x="178" y="57"/>
                </a:cxn>
                <a:cxn ang="0">
                  <a:pos x="175" y="41"/>
                </a:cxn>
                <a:cxn ang="0">
                  <a:pos x="177" y="23"/>
                </a:cxn>
                <a:cxn ang="0">
                  <a:pos x="185" y="4"/>
                </a:cxn>
                <a:cxn ang="0">
                  <a:pos x="201" y="0"/>
                </a:cxn>
                <a:cxn ang="0">
                  <a:pos x="220" y="0"/>
                </a:cxn>
                <a:cxn ang="0">
                  <a:pos x="240" y="4"/>
                </a:cxn>
                <a:cxn ang="0">
                  <a:pos x="246" y="7"/>
                </a:cxn>
                <a:cxn ang="0">
                  <a:pos x="265" y="16"/>
                </a:cxn>
                <a:cxn ang="0">
                  <a:pos x="275" y="25"/>
                </a:cxn>
                <a:cxn ang="0">
                  <a:pos x="284" y="37"/>
                </a:cxn>
                <a:cxn ang="0">
                  <a:pos x="287" y="58"/>
                </a:cxn>
                <a:cxn ang="0">
                  <a:pos x="280" y="80"/>
                </a:cxn>
                <a:cxn ang="0">
                  <a:pos x="269" y="101"/>
                </a:cxn>
                <a:cxn ang="0">
                  <a:pos x="261" y="132"/>
                </a:cxn>
                <a:cxn ang="0">
                  <a:pos x="271" y="157"/>
                </a:cxn>
                <a:cxn ang="0">
                  <a:pos x="286" y="171"/>
                </a:cxn>
                <a:cxn ang="0">
                  <a:pos x="305" y="181"/>
                </a:cxn>
                <a:cxn ang="0">
                  <a:pos x="326" y="185"/>
                </a:cxn>
                <a:cxn ang="0">
                  <a:pos x="337" y="186"/>
                </a:cxn>
                <a:cxn ang="0">
                  <a:pos x="360" y="188"/>
                </a:cxn>
                <a:cxn ang="0">
                  <a:pos x="395" y="190"/>
                </a:cxn>
                <a:cxn ang="0">
                  <a:pos x="417" y="208"/>
                </a:cxn>
                <a:cxn ang="0">
                  <a:pos x="425" y="246"/>
                </a:cxn>
                <a:cxn ang="0">
                  <a:pos x="412" y="300"/>
                </a:cxn>
                <a:cxn ang="0">
                  <a:pos x="400" y="329"/>
                </a:cxn>
                <a:cxn ang="0">
                  <a:pos x="393" y="334"/>
                </a:cxn>
                <a:cxn ang="0">
                  <a:pos x="377" y="339"/>
                </a:cxn>
                <a:cxn ang="0">
                  <a:pos x="362" y="338"/>
                </a:cxn>
                <a:cxn ang="0">
                  <a:pos x="338" y="331"/>
                </a:cxn>
                <a:cxn ang="0">
                  <a:pos x="329" y="327"/>
                </a:cxn>
                <a:cxn ang="0">
                  <a:pos x="313" y="322"/>
                </a:cxn>
                <a:cxn ang="0">
                  <a:pos x="297" y="317"/>
                </a:cxn>
                <a:cxn ang="0">
                  <a:pos x="280" y="315"/>
                </a:cxn>
                <a:cxn ang="0">
                  <a:pos x="260" y="324"/>
                </a:cxn>
                <a:cxn ang="0">
                  <a:pos x="246" y="340"/>
                </a:cxn>
                <a:cxn ang="0">
                  <a:pos x="131" y="340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3A9070-B95C-4102-8157-405148C5449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Neural Gene Transfection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  <p:pic>
        <p:nvPicPr>
          <p:cNvPr id="2050" name="Picture 2" descr="Image result for single puzzle pie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27" flipH="1">
            <a:off x="8153400" y="361950"/>
            <a:ext cx="822651" cy="5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51800" cy="857250"/>
          </a:xfrm>
        </p:spPr>
        <p:txBody>
          <a:bodyPr/>
          <a:lstStyle/>
          <a:p>
            <a:r>
              <a:rPr lang="en-US" dirty="0" smtClean="0"/>
              <a:t>Chemically Mediated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Formation of Complexes with nucleic acids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gene packaging, low toxicity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efficiency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51800" cy="857250"/>
          </a:xfrm>
        </p:spPr>
        <p:txBody>
          <a:bodyPr/>
          <a:lstStyle/>
          <a:p>
            <a:r>
              <a:rPr lang="en-US" dirty="0" smtClean="0"/>
              <a:t>Chemically Mediated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Lipids (</a:t>
            </a:r>
            <a:r>
              <a:rPr lang="en-US" dirty="0" err="1" smtClean="0"/>
              <a:t>lipofection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hydrophilic domain + lipophilic tail</a:t>
            </a:r>
          </a:p>
          <a:p>
            <a:r>
              <a:rPr lang="en-US" dirty="0" smtClean="0"/>
              <a:t>Nanoparticles	</a:t>
            </a:r>
          </a:p>
          <a:p>
            <a:pPr lvl="1"/>
            <a:r>
              <a:rPr lang="en-US" dirty="0" smtClean="0"/>
              <a:t>High stability &amp; protection</a:t>
            </a:r>
          </a:p>
          <a:p>
            <a:r>
              <a:rPr lang="en-US" dirty="0" smtClean="0"/>
              <a:t>Polymers</a:t>
            </a:r>
          </a:p>
          <a:p>
            <a:pPr lvl="1"/>
            <a:r>
              <a:rPr lang="en-US" dirty="0" smtClean="0"/>
              <a:t>Macromolecules of repeated units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Lipoplex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DNA + hydrophilic domain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Lipid vectors</a:t>
            </a:r>
            <a:r>
              <a:rPr lang="en-US" sz="3200" kern="0" dirty="0" smtClean="0">
                <a:latin typeface="+mn-lt"/>
              </a:rPr>
              <a:t> suffer from short </a:t>
            </a:r>
            <a:r>
              <a:rPr lang="en-US" sz="3200" dirty="0" smtClean="0">
                <a:latin typeface="Calibri"/>
              </a:rPr>
              <a:t>½-</a:t>
            </a:r>
            <a:r>
              <a:rPr lang="en-US" sz="3200" kern="0" dirty="0" smtClean="0">
                <a:latin typeface="+mn-lt"/>
              </a:rPr>
              <a:t>life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Rapid degradation </a:t>
            </a:r>
            <a:r>
              <a:rPr lang="en-US" sz="3200" kern="0" dirty="0" smtClean="0">
                <a:latin typeface="+mn-lt"/>
              </a:rPr>
              <a:t>from phagocytes</a:t>
            </a:r>
            <a:endParaRPr lang="en-US" sz="3200" kern="0" baseline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Cationic</a:t>
            </a:r>
            <a:r>
              <a:rPr lang="en-US" sz="3200" kern="0" dirty="0" smtClean="0">
                <a:latin typeface="+mn-lt"/>
              </a:rPr>
              <a:t> lipid protects DNA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From</a:t>
            </a:r>
            <a:r>
              <a:rPr lang="en-US" sz="3200" kern="0" dirty="0" smtClean="0">
                <a:latin typeface="+mn-lt"/>
              </a:rPr>
              <a:t> cleavage by </a:t>
            </a:r>
            <a:r>
              <a:rPr lang="en-US" sz="3200" kern="0" dirty="0" err="1" smtClean="0">
                <a:latin typeface="+mn-lt"/>
              </a:rPr>
              <a:t>endonucleases</a:t>
            </a:r>
            <a:endParaRPr lang="en-US" sz="3200" kern="0" dirty="0" smtClean="0">
              <a:latin typeface="+mn-lt"/>
            </a:endParaRPr>
          </a:p>
          <a:p>
            <a:pPr marL="1714500" lvl="3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In circulation</a:t>
            </a:r>
            <a:endParaRPr lang="en-US" sz="3200" kern="0" baseline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added Protection and Stabilization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Polyethylene glycol (PEG)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err="1" smtClean="0">
                <a:latin typeface="+mn-lt"/>
              </a:rPr>
              <a:t>Pegolation</a:t>
            </a:r>
            <a:endParaRPr lang="en-US" sz="3200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1,2</a:t>
            </a: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dioleoylphosphatidyl</a:t>
            </a:r>
            <a:r>
              <a:rPr lang="en-US" sz="3200" kern="0" dirty="0" smtClean="0">
                <a:latin typeface="+mn-lt"/>
              </a:rPr>
              <a:t>-ethanolamine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err="1" smtClean="0">
                <a:latin typeface="+mn-lt"/>
              </a:rPr>
              <a:t>DoPE</a:t>
            </a:r>
            <a:endParaRPr lang="en-US" sz="3200" kern="0" baseline="0" dirty="0" smtClean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defRPr/>
            </a:pPr>
            <a:endParaRPr lang="en-US" sz="3200" kern="0" baseline="0" dirty="0" smtClean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760915">
            <a:off x="1437235" y="940610"/>
            <a:ext cx="914400" cy="4479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1295400" y="438150"/>
            <a:ext cx="457200" cy="533400"/>
          </a:xfrm>
          <a:prstGeom prst="irregularSeal2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 PEG or </a:t>
            </a:r>
            <a:r>
              <a:rPr lang="en-US" sz="3200" kern="0" dirty="0" err="1" smtClean="0">
                <a:latin typeface="+mn-lt"/>
              </a:rPr>
              <a:t>DoPE</a:t>
            </a:r>
            <a:endParaRPr lang="en-US" sz="3200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Increases fusion with cell membrane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err="1" smtClean="0">
                <a:latin typeface="+mn-lt"/>
              </a:rPr>
              <a:t>Endosome</a:t>
            </a:r>
            <a:r>
              <a:rPr lang="en-US" sz="3200" kern="0" baseline="0" dirty="0" smtClean="0">
                <a:latin typeface="+mn-lt"/>
              </a:rPr>
              <a:t> </a:t>
            </a:r>
            <a:r>
              <a:rPr lang="en-US" sz="3200" kern="0" baseline="0" dirty="0" err="1" smtClean="0">
                <a:latin typeface="+mn-lt"/>
              </a:rPr>
              <a:t>lipocomplex</a:t>
            </a:r>
            <a:endParaRPr lang="en-US" sz="3200" kern="0" baseline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Facilitates movement of DNA</a:t>
            </a:r>
            <a:endParaRPr lang="en-US" sz="3200" kern="0" dirty="0" smtClean="0">
              <a:latin typeface="+mn-lt"/>
            </a:endParaRP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between </a:t>
            </a:r>
            <a:r>
              <a:rPr lang="en-US" sz="3200" kern="0" baseline="0" dirty="0" err="1" smtClean="0">
                <a:latin typeface="+mn-lt"/>
              </a:rPr>
              <a:t>endosomes</a:t>
            </a:r>
            <a:r>
              <a:rPr lang="en-US" sz="3200" kern="0" baseline="0" dirty="0" smtClean="0">
                <a:latin typeface="+mn-lt"/>
              </a:rPr>
              <a:t> &amp; </a:t>
            </a:r>
            <a:r>
              <a:rPr lang="en-US" sz="3200" kern="0" dirty="0" smtClean="0">
                <a:latin typeface="+mn-lt"/>
              </a:rPr>
              <a:t>cell nucleus</a:t>
            </a:r>
            <a:endParaRPr lang="en-US" sz="3200" kern="0" baseline="0" dirty="0" smtClean="0">
              <a:latin typeface="+mn-lt"/>
            </a:endParaRP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influence 3</a:t>
            </a:r>
            <a:r>
              <a:rPr lang="en-US" sz="2000" kern="0" baseline="80000" dirty="0" smtClean="0">
                <a:latin typeface="+mn-lt"/>
              </a:rPr>
              <a:t>o</a:t>
            </a:r>
            <a:r>
              <a:rPr lang="en-US" sz="3200" kern="0" dirty="0" smtClean="0">
                <a:latin typeface="+mn-lt"/>
              </a:rPr>
              <a:t> structure of </a:t>
            </a:r>
            <a:r>
              <a:rPr lang="en-US" sz="3200" kern="0" dirty="0" err="1" smtClean="0">
                <a:latin typeface="+mn-lt"/>
              </a:rPr>
              <a:t>lipoplex</a:t>
            </a:r>
            <a:endParaRPr lang="en-US" sz="3200" kern="0" baseline="0" dirty="0" smtClean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defRPr/>
            </a:pPr>
            <a:endParaRPr lang="en-US" sz="3200" kern="0" baseline="0" dirty="0" smtClean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3760915">
            <a:off x="1437235" y="940610"/>
            <a:ext cx="914400" cy="4479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1295400" y="438150"/>
            <a:ext cx="457200" cy="533400"/>
          </a:xfrm>
          <a:prstGeom prst="irregularSeal2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 </a:t>
            </a:r>
            <a:r>
              <a:rPr lang="en-US" sz="3200" kern="0" dirty="0" err="1" smtClean="0">
                <a:latin typeface="+mn-lt"/>
              </a:rPr>
              <a:t>Nanoemulsions</a:t>
            </a:r>
            <a:r>
              <a:rPr lang="en-US" sz="3200" kern="0" dirty="0" smtClean="0">
                <a:latin typeface="+mn-lt"/>
              </a:rPr>
              <a:t> (LNEs)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Dispersion of nanoparticles</a:t>
            </a:r>
            <a:r>
              <a:rPr lang="en-US" sz="3200" kern="0" dirty="0" smtClean="0">
                <a:latin typeface="+mn-lt"/>
              </a:rPr>
              <a:t> of lipids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Liquid</a:t>
            </a:r>
            <a:r>
              <a:rPr lang="en-US" sz="3200" kern="0" dirty="0" smtClean="0">
                <a:latin typeface="+mn-lt"/>
              </a:rPr>
              <a:t> phase due to surfactant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baseline="0" dirty="0" smtClean="0">
                <a:latin typeface="+mn-lt"/>
              </a:rPr>
              <a:t>Higher</a:t>
            </a:r>
            <a:r>
              <a:rPr lang="en-US" sz="3200" kern="0" dirty="0" smtClean="0">
                <a:latin typeface="+mn-lt"/>
              </a:rPr>
              <a:t> efficiency than </a:t>
            </a:r>
            <a:r>
              <a:rPr lang="en-US" sz="3200" kern="0" dirty="0" err="1" smtClean="0">
                <a:latin typeface="+mn-lt"/>
              </a:rPr>
              <a:t>liposomes</a:t>
            </a:r>
            <a:endParaRPr lang="en-US" sz="3200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i="1" kern="0" dirty="0" smtClean="0">
                <a:latin typeface="+mn-lt"/>
              </a:rPr>
              <a:t>in vitro </a:t>
            </a:r>
            <a:r>
              <a:rPr lang="en-US" sz="3200" kern="0" dirty="0" smtClean="0">
                <a:latin typeface="+mn-lt"/>
              </a:rPr>
              <a:t>or </a:t>
            </a:r>
            <a:r>
              <a:rPr lang="en-US" sz="3200" i="1" kern="0" dirty="0" smtClean="0"/>
              <a:t>in vivo </a:t>
            </a:r>
            <a:r>
              <a:rPr lang="en-US" sz="3200" kern="0" dirty="0" smtClean="0">
                <a:latin typeface="+mn-lt"/>
              </a:rPr>
              <a:t>delivery</a:t>
            </a:r>
            <a:endParaRPr lang="en-US" sz="3200" kern="0" baseline="0" dirty="0" smtClean="0">
              <a:latin typeface="+mn-lt"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1295400" y="438150"/>
            <a:ext cx="457200" cy="533400"/>
          </a:xfrm>
          <a:prstGeom prst="irregularSeal2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 Solid Lipid Nanoparticles (SLNs)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Lipid </a:t>
            </a:r>
            <a:r>
              <a:rPr lang="en-US" sz="3200" kern="0" baseline="0" dirty="0" err="1" smtClean="0">
                <a:latin typeface="+mn-lt"/>
              </a:rPr>
              <a:t>nanospheres</a:t>
            </a:r>
            <a:r>
              <a:rPr lang="en-US" sz="3200" kern="0" dirty="0" smtClean="0">
                <a:latin typeface="+mn-lt"/>
              </a:rPr>
              <a:t> 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Outer hydrophilic shell - </a:t>
            </a:r>
            <a:r>
              <a:rPr lang="en-US" sz="2800" kern="0" dirty="0" smtClean="0">
                <a:latin typeface="+mn-lt"/>
              </a:rPr>
              <a:t>lipid </a:t>
            </a:r>
            <a:r>
              <a:rPr lang="en-US" sz="2800" kern="0" dirty="0" err="1" smtClean="0">
                <a:latin typeface="+mn-lt"/>
              </a:rPr>
              <a:t>bilayer</a:t>
            </a:r>
            <a:endParaRPr lang="en-US" sz="2800" kern="0" dirty="0" smtClean="0">
              <a:latin typeface="+mn-lt"/>
            </a:endParaRPr>
          </a:p>
          <a:p>
            <a:pPr marL="1257300" lvl="2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Inner core – long-chained lipids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Solid and Stable at body T</a:t>
            </a:r>
            <a:r>
              <a:rPr lang="en-US" sz="2000" kern="0" baseline="80000" dirty="0" smtClean="0"/>
              <a:t>o</a:t>
            </a:r>
            <a:endParaRPr lang="en-US" sz="2000" kern="0" dirty="0" smtClean="0"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May cross the BBB</a:t>
            </a:r>
            <a:endParaRPr lang="en-US" sz="3200" kern="0" baseline="0" dirty="0" smtClean="0">
              <a:latin typeface="+mn-lt"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1295400" y="438150"/>
            <a:ext cx="457200" cy="533400"/>
          </a:xfrm>
          <a:prstGeom prst="irregularSeal2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Lipid Mediated Transfection</a:t>
            </a:r>
            <a:endParaRPr lang="en-US" dirty="0"/>
          </a:p>
        </p:txBody>
      </p:sp>
      <p:pic>
        <p:nvPicPr>
          <p:cNvPr id="7" name="Content Placeholder 6" descr="LIpid gene trans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675921" cy="5143500"/>
          </a:xfrm>
        </p:spPr>
      </p:pic>
      <p:grpSp>
        <p:nvGrpSpPr>
          <p:cNvPr id="3" name="Group 9"/>
          <p:cNvGrpSpPr/>
          <p:nvPr/>
        </p:nvGrpSpPr>
        <p:grpSpPr>
          <a:xfrm>
            <a:off x="3376343" y="2010053"/>
            <a:ext cx="5843857" cy="3228697"/>
            <a:chOff x="228600" y="2086253"/>
            <a:chExt cx="5843857" cy="3228697"/>
          </a:xfrm>
        </p:grpSpPr>
        <p:pic>
          <p:nvPicPr>
            <p:cNvPr id="8" name="Picture 7" descr="Nuclear gene transfec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979556"/>
              <a:ext cx="5843857" cy="1335394"/>
            </a:xfrm>
            <a:prstGeom prst="rect">
              <a:avLst/>
            </a:prstGeom>
          </p:spPr>
        </p:pic>
        <p:pic>
          <p:nvPicPr>
            <p:cNvPr id="9" name="Picture 8" descr="Protein from Chemical gene transfecti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2086253"/>
              <a:ext cx="990600" cy="3228697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 bwMode="auto">
          <a:xfrm flipV="1">
            <a:off x="1752600" y="4248150"/>
            <a:ext cx="27432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752600" y="1276350"/>
            <a:ext cx="7391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in vivo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 transfection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By intracranial (</a:t>
            </a:r>
            <a:r>
              <a:rPr lang="en-US" sz="3200" kern="0" dirty="0" err="1" smtClean="0">
                <a:latin typeface="+mn-lt"/>
              </a:rPr>
              <a:t>ic</a:t>
            </a:r>
            <a:r>
              <a:rPr lang="en-US" sz="3200" kern="0" dirty="0" smtClean="0">
                <a:latin typeface="+mn-lt"/>
              </a:rPr>
              <a:t>)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intracerebroventricular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icv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kern="0" noProof="0" dirty="0" smtClean="0">
                <a:latin typeface="+mn-lt"/>
              </a:rPr>
              <a:t>or intranasal (in) delivery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Nanoparticles &amp; Transfection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7400" y="1352550"/>
            <a:ext cx="7086599" cy="3790950"/>
          </a:xfrm>
        </p:spPr>
        <p:txBody>
          <a:bodyPr/>
          <a:lstStyle/>
          <a:p>
            <a:r>
              <a:rPr lang="en-US" dirty="0" smtClean="0"/>
              <a:t>High stability</a:t>
            </a:r>
          </a:p>
          <a:p>
            <a:r>
              <a:rPr lang="en-US" dirty="0" smtClean="0"/>
              <a:t>Gold nanoparticles</a:t>
            </a:r>
          </a:p>
          <a:p>
            <a:r>
              <a:rPr lang="en-US" dirty="0" smtClean="0"/>
              <a:t>Silica nanoparticles</a:t>
            </a:r>
          </a:p>
          <a:p>
            <a:r>
              <a:rPr lang="en-US" dirty="0" smtClean="0"/>
              <a:t>Fullerenes</a:t>
            </a:r>
          </a:p>
          <a:p>
            <a:r>
              <a:rPr lang="en-US" dirty="0" smtClean="0"/>
              <a:t>Polymers</a:t>
            </a:r>
          </a:p>
          <a:p>
            <a:r>
              <a:rPr lang="en-US" dirty="0" smtClean="0"/>
              <a:t>Many others</a:t>
            </a:r>
            <a:endParaRPr lang="en-US" dirty="0"/>
          </a:p>
        </p:txBody>
      </p:sp>
      <p:pic>
        <p:nvPicPr>
          <p:cNvPr id="11" name="Picture 10" descr="Nanoparticle gene transf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419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Gold assisted Transfection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7400" y="1352550"/>
            <a:ext cx="7086599" cy="3790950"/>
          </a:xfrm>
        </p:spPr>
        <p:txBody>
          <a:bodyPr/>
          <a:lstStyle/>
          <a:p>
            <a:r>
              <a:rPr lang="en-US" dirty="0" smtClean="0"/>
              <a:t>Coated with cationic molecules</a:t>
            </a:r>
          </a:p>
          <a:p>
            <a:pPr lvl="1"/>
            <a:r>
              <a:rPr lang="en-US" dirty="0" smtClean="0"/>
              <a:t>Bind nucleic acids &amp; endocytosis</a:t>
            </a:r>
          </a:p>
          <a:p>
            <a:r>
              <a:rPr lang="en-US" dirty="0" smtClean="0"/>
              <a:t>Efficient delivery of DNA</a:t>
            </a:r>
          </a:p>
          <a:p>
            <a:pPr lvl="1"/>
            <a:r>
              <a:rPr lang="en-US" dirty="0" smtClean="0"/>
              <a:t>Very low toxicity</a:t>
            </a:r>
          </a:p>
          <a:p>
            <a:r>
              <a:rPr lang="en-US" dirty="0" smtClean="0"/>
              <a:t>Cross the BBB – enhanced by PEG etc</a:t>
            </a:r>
          </a:p>
          <a:p>
            <a:r>
              <a:rPr lang="en-US" dirty="0" smtClean="0"/>
              <a:t>Optical properties – region localization</a:t>
            </a:r>
          </a:p>
          <a:p>
            <a:endParaRPr lang="en-US" dirty="0"/>
          </a:p>
        </p:txBody>
      </p:sp>
      <p:pic>
        <p:nvPicPr>
          <p:cNvPr id="11" name="Picture 10" descr="Nanoparticle gene transf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419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 Transfection?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485900"/>
            <a:ext cx="7772400" cy="3657600"/>
          </a:xfrm>
        </p:spPr>
        <p:txBody>
          <a:bodyPr/>
          <a:lstStyle/>
          <a:p>
            <a:r>
              <a:rPr lang="en-US" dirty="0" smtClean="0"/>
              <a:t>Generation of genetically modified animals</a:t>
            </a:r>
          </a:p>
          <a:p>
            <a:pPr lvl="1"/>
            <a:r>
              <a:rPr lang="en-US" dirty="0" smtClean="0"/>
              <a:t>Genetic modification of germ cells</a:t>
            </a:r>
          </a:p>
          <a:p>
            <a:pPr lvl="1"/>
            <a:r>
              <a:rPr lang="en-US" dirty="0" smtClean="0"/>
              <a:t>Breeding modified individuals</a:t>
            </a:r>
          </a:p>
          <a:p>
            <a:pPr lvl="1"/>
            <a:r>
              <a:rPr lang="en-US" dirty="0" smtClean="0"/>
              <a:t>To combine gene cutting or expression tools</a:t>
            </a:r>
          </a:p>
          <a:p>
            <a:r>
              <a:rPr lang="en-US" dirty="0" smtClean="0"/>
              <a:t>Acute modulation of Gene Expression</a:t>
            </a:r>
          </a:p>
          <a:p>
            <a:pPr lvl="1"/>
            <a:r>
              <a:rPr lang="en-US" dirty="0" smtClean="0"/>
              <a:t>Requires transfection / transduction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966" flipH="1">
            <a:off x="8079793" y="4171950"/>
            <a:ext cx="690589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Silica Transfection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7400" y="1352550"/>
            <a:ext cx="7086599" cy="3790950"/>
          </a:xfrm>
        </p:spPr>
        <p:txBody>
          <a:bodyPr/>
          <a:lstStyle/>
          <a:p>
            <a:r>
              <a:rPr lang="en-US" dirty="0" smtClean="0"/>
              <a:t>Oxide of silicon</a:t>
            </a:r>
          </a:p>
          <a:p>
            <a:r>
              <a:rPr lang="en-US" dirty="0" smtClean="0"/>
              <a:t>Coated with organic amino acids</a:t>
            </a:r>
          </a:p>
          <a:p>
            <a:pPr lvl="1"/>
            <a:r>
              <a:rPr lang="en-US" dirty="0" smtClean="0"/>
              <a:t>Interact with nucleic acids</a:t>
            </a:r>
          </a:p>
          <a:p>
            <a:pPr lvl="1"/>
            <a:r>
              <a:rPr lang="en-US" dirty="0" smtClean="0"/>
              <a:t>Protect from </a:t>
            </a:r>
            <a:r>
              <a:rPr lang="en-US" dirty="0" err="1" smtClean="0"/>
              <a:t>endonucleases</a:t>
            </a:r>
            <a:endParaRPr lang="en-US" dirty="0" smtClean="0"/>
          </a:p>
          <a:p>
            <a:r>
              <a:rPr lang="en-US" dirty="0" err="1" smtClean="0"/>
              <a:t>Phagocytosis</a:t>
            </a:r>
            <a:r>
              <a:rPr lang="en-US" dirty="0" smtClean="0"/>
              <a:t> internalization</a:t>
            </a:r>
          </a:p>
          <a:p>
            <a:r>
              <a:rPr lang="en-US" dirty="0" err="1" smtClean="0"/>
              <a:t>Neuroinflammation</a:t>
            </a:r>
            <a:r>
              <a:rPr lang="en-US" dirty="0" smtClean="0"/>
              <a:t> after intranasal </a:t>
            </a:r>
          </a:p>
          <a:p>
            <a:endParaRPr lang="en-US" dirty="0"/>
          </a:p>
        </p:txBody>
      </p:sp>
      <p:pic>
        <p:nvPicPr>
          <p:cNvPr id="11" name="Picture 10" descr="Nanoparticle gene transf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419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fuller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152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Transfection by Fullerenes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7400" y="1352550"/>
            <a:ext cx="7086599" cy="3790950"/>
          </a:xfrm>
        </p:spPr>
        <p:txBody>
          <a:bodyPr/>
          <a:lstStyle/>
          <a:p>
            <a:pPr marL="228600" indent="-228600"/>
            <a:r>
              <a:rPr lang="en-US" dirty="0" smtClean="0"/>
              <a:t>Spherical </a:t>
            </a:r>
            <a:r>
              <a:rPr lang="en-US" sz="2000" dirty="0" smtClean="0"/>
              <a:t>(SF) </a:t>
            </a:r>
            <a:r>
              <a:rPr lang="en-US" dirty="0" smtClean="0"/>
              <a:t>Cylindrical </a:t>
            </a:r>
            <a:r>
              <a:rPr lang="en-US" dirty="0" err="1" smtClean="0"/>
              <a:t>nanotubes</a:t>
            </a:r>
            <a:r>
              <a:rPr lang="en-US" dirty="0" smtClean="0"/>
              <a:t> </a:t>
            </a:r>
            <a:r>
              <a:rPr lang="en-US" sz="2000" dirty="0" smtClean="0"/>
              <a:t>(CNTs)</a:t>
            </a:r>
            <a:endParaRPr lang="en-US" dirty="0" smtClean="0"/>
          </a:p>
          <a:p>
            <a:pPr marL="228600" indent="-228600"/>
            <a:r>
              <a:rPr lang="en-US" dirty="0" smtClean="0"/>
              <a:t>Cationic charges – stable 2x DNA</a:t>
            </a:r>
          </a:p>
          <a:p>
            <a:pPr marL="228600" indent="-228600"/>
            <a:r>
              <a:rPr lang="en-US" dirty="0" smtClean="0"/>
              <a:t>Protective against nucleases</a:t>
            </a:r>
          </a:p>
          <a:p>
            <a:pPr marL="228600" indent="-228600"/>
            <a:r>
              <a:rPr lang="en-US" dirty="0" smtClean="0"/>
              <a:t>SFs can cross BBB</a:t>
            </a:r>
          </a:p>
          <a:p>
            <a:pPr marL="228600" indent="-228600"/>
            <a:r>
              <a:rPr lang="en-US" dirty="0" smtClean="0"/>
              <a:t>CNTs poorly soluble in water</a:t>
            </a:r>
          </a:p>
          <a:p>
            <a:pPr marL="628650" lvl="1" indent="-228600"/>
            <a:r>
              <a:rPr lang="en-US" dirty="0" smtClean="0"/>
              <a:t>cross plasma membrane - functionalized with peptides and conjugated to DNA</a:t>
            </a:r>
            <a:endParaRPr lang="en-US" dirty="0"/>
          </a:p>
          <a:p>
            <a:pPr marL="228600" indent="-228600">
              <a:buNone/>
            </a:pPr>
            <a:endParaRPr lang="en-US" sz="2000" dirty="0" smtClean="0"/>
          </a:p>
        </p:txBody>
      </p:sp>
      <p:pic>
        <p:nvPicPr>
          <p:cNvPr id="11" name="Picture 10" descr="Nanoparticle gene transf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7400" cy="4198470"/>
          </a:xfrm>
          <a:prstGeom prst="rect">
            <a:avLst/>
          </a:prstGeom>
        </p:spPr>
      </p:pic>
      <p:pic>
        <p:nvPicPr>
          <p:cNvPr id="1026" name="Picture 2" descr="Image result for fullere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5750"/>
            <a:ext cx="1120505" cy="1085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095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Bucky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Balls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66000" cy="857250"/>
          </a:xfrm>
        </p:spPr>
        <p:txBody>
          <a:bodyPr/>
          <a:lstStyle/>
          <a:p>
            <a:r>
              <a:rPr lang="en-US" dirty="0" smtClean="0"/>
              <a:t>Polymer nanoparticles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7400" y="1352550"/>
            <a:ext cx="7086599" cy="3790950"/>
          </a:xfrm>
        </p:spPr>
        <p:txBody>
          <a:bodyPr/>
          <a:lstStyle/>
          <a:p>
            <a:r>
              <a:rPr lang="en-US" dirty="0" smtClean="0"/>
              <a:t>PEI = </a:t>
            </a:r>
            <a:r>
              <a:rPr lang="en-US" dirty="0" err="1" smtClean="0"/>
              <a:t>polyethylenimine</a:t>
            </a:r>
            <a:endParaRPr lang="en-US" dirty="0" smtClean="0"/>
          </a:p>
          <a:p>
            <a:r>
              <a:rPr lang="en-US" dirty="0" err="1" smtClean="0"/>
              <a:t>Chitosans</a:t>
            </a:r>
            <a:endParaRPr lang="en-US" dirty="0" smtClean="0"/>
          </a:p>
          <a:p>
            <a:pPr lvl="1"/>
            <a:r>
              <a:rPr lang="en-US" dirty="0" smtClean="0"/>
              <a:t>TMC = </a:t>
            </a:r>
            <a:r>
              <a:rPr lang="en-US" dirty="0" err="1" smtClean="0"/>
              <a:t>trimethylated</a:t>
            </a:r>
            <a:r>
              <a:rPr lang="en-US" dirty="0" smtClean="0"/>
              <a:t> chitosan</a:t>
            </a:r>
          </a:p>
          <a:p>
            <a:r>
              <a:rPr lang="en-US" dirty="0" smtClean="0"/>
              <a:t>Dendrimers</a:t>
            </a:r>
          </a:p>
          <a:p>
            <a:pPr lvl="1"/>
            <a:r>
              <a:rPr lang="en-US" dirty="0" smtClean="0"/>
              <a:t>PAMAM = </a:t>
            </a:r>
            <a:r>
              <a:rPr lang="en-US" dirty="0" err="1" smtClean="0"/>
              <a:t>polyamidoamine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Nanoparticle gene transf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419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61200" cy="857250"/>
          </a:xfrm>
        </p:spPr>
        <p:txBody>
          <a:bodyPr/>
          <a:lstStyle/>
          <a:p>
            <a:r>
              <a:rPr lang="en-US" dirty="0" smtClean="0"/>
              <a:t>Polymer </a:t>
            </a:r>
            <a:r>
              <a:rPr lang="en-US" sz="4000" dirty="0" smtClean="0"/>
              <a:t>mediated </a:t>
            </a:r>
            <a:r>
              <a:rPr lang="en-US" dirty="0" smtClean="0"/>
              <a:t>Transfection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3376343" y="2010053"/>
            <a:ext cx="5843857" cy="3228697"/>
            <a:chOff x="228600" y="2086253"/>
            <a:chExt cx="5843857" cy="3228697"/>
          </a:xfrm>
        </p:grpSpPr>
        <p:pic>
          <p:nvPicPr>
            <p:cNvPr id="8" name="Picture 7" descr="Nuclear gene transfect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979556"/>
              <a:ext cx="5843857" cy="1335394"/>
            </a:xfrm>
            <a:prstGeom prst="rect">
              <a:avLst/>
            </a:prstGeom>
          </p:spPr>
        </p:pic>
        <p:pic>
          <p:nvPicPr>
            <p:cNvPr id="9" name="Picture 8" descr="Protein from Chemical gene transfec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2086253"/>
              <a:ext cx="990600" cy="3228697"/>
            </a:xfrm>
            <a:prstGeom prst="rect">
              <a:avLst/>
            </a:prstGeom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79914" y="1485900"/>
            <a:ext cx="6846610" cy="3086100"/>
          </a:xfrm>
        </p:spPr>
        <p:txBody>
          <a:bodyPr/>
          <a:lstStyle/>
          <a:p>
            <a:r>
              <a:rPr lang="en-US" dirty="0" smtClean="0"/>
              <a:t>Positively charged surface</a:t>
            </a:r>
          </a:p>
          <a:p>
            <a:r>
              <a:rPr lang="en-US" dirty="0" smtClean="0"/>
              <a:t>Interacts with negative DNA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pegolated</a:t>
            </a:r>
            <a:endParaRPr lang="en-US" dirty="0" smtClean="0"/>
          </a:p>
          <a:p>
            <a:r>
              <a:rPr lang="en-US" dirty="0" smtClean="0"/>
              <a:t>Can be modified </a:t>
            </a:r>
            <a:r>
              <a:rPr lang="en-US" smtClean="0"/>
              <a:t>by peptides</a:t>
            </a:r>
            <a:endParaRPr lang="en-US" dirty="0" smtClean="0"/>
          </a:p>
        </p:txBody>
      </p:sp>
      <p:pic>
        <p:nvPicPr>
          <p:cNvPr id="11" name="Picture 10" descr="Polymer gene transf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2179915" cy="4324350"/>
          </a:xfrm>
          <a:prstGeom prst="rect">
            <a:avLst/>
          </a:prstGeom>
        </p:spPr>
      </p:pic>
      <p:sp useBgFill="1">
        <p:nvSpPr>
          <p:cNvPr id="13" name="Rectangle 12"/>
          <p:cNvSpPr/>
          <p:nvPr/>
        </p:nvSpPr>
        <p:spPr bwMode="auto">
          <a:xfrm>
            <a:off x="1143000" y="2266950"/>
            <a:ext cx="1036914" cy="1371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4" name="Rectangle 13"/>
          <p:cNvSpPr/>
          <p:nvPr/>
        </p:nvSpPr>
        <p:spPr bwMode="auto">
          <a:xfrm>
            <a:off x="1371600" y="3409950"/>
            <a:ext cx="808314" cy="914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5" name="Rectangle 14"/>
          <p:cNvSpPr/>
          <p:nvPr/>
        </p:nvSpPr>
        <p:spPr bwMode="auto">
          <a:xfrm>
            <a:off x="-76200" y="438150"/>
            <a:ext cx="609600" cy="1371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65100" y="4236508"/>
            <a:ext cx="4343400" cy="695325"/>
          </a:xfrm>
          <a:custGeom>
            <a:avLst/>
            <a:gdLst>
              <a:gd name="connsiteX0" fmla="*/ 311150 w 4343400"/>
              <a:gd name="connsiteY0" fmla="*/ 94192 h 695325"/>
              <a:gd name="connsiteX1" fmla="*/ 120650 w 4343400"/>
              <a:gd name="connsiteY1" fmla="*/ 246592 h 695325"/>
              <a:gd name="connsiteX2" fmla="*/ 1035050 w 4343400"/>
              <a:gd name="connsiteY2" fmla="*/ 672042 h 695325"/>
              <a:gd name="connsiteX3" fmla="*/ 2355850 w 4343400"/>
              <a:gd name="connsiteY3" fmla="*/ 106892 h 695325"/>
              <a:gd name="connsiteX4" fmla="*/ 4343400 w 4343400"/>
              <a:gd name="connsiteY4" fmla="*/ 30692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695325">
                <a:moveTo>
                  <a:pt x="311150" y="94192"/>
                </a:moveTo>
                <a:cubicBezTo>
                  <a:pt x="155575" y="122238"/>
                  <a:pt x="0" y="150284"/>
                  <a:pt x="120650" y="246592"/>
                </a:cubicBezTo>
                <a:cubicBezTo>
                  <a:pt x="241300" y="342900"/>
                  <a:pt x="662517" y="695325"/>
                  <a:pt x="1035050" y="672042"/>
                </a:cubicBezTo>
                <a:cubicBezTo>
                  <a:pt x="1407583" y="648759"/>
                  <a:pt x="1804458" y="213784"/>
                  <a:pt x="2355850" y="106892"/>
                </a:cubicBezTo>
                <a:cubicBezTo>
                  <a:pt x="2907242" y="0"/>
                  <a:pt x="3625321" y="15346"/>
                  <a:pt x="4343400" y="30692"/>
                </a:cubicBezTo>
              </a:path>
            </a:pathLst>
          </a:custGeom>
          <a:noFill/>
          <a:ln w="9525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Electroporation</a:t>
            </a:r>
          </a:p>
          <a:p>
            <a:pPr lvl="1"/>
            <a:r>
              <a:rPr lang="en-US" dirty="0" smtClean="0"/>
              <a:t>Creates temporary H</a:t>
            </a:r>
            <a:r>
              <a:rPr lang="en-US" baseline="-25000" dirty="0" smtClean="0"/>
              <a:t>2</a:t>
            </a:r>
            <a:r>
              <a:rPr lang="en-US" dirty="0" smtClean="0"/>
              <a:t>0-filled holes in membrane</a:t>
            </a:r>
          </a:p>
          <a:p>
            <a:pPr lvl="1"/>
            <a:r>
              <a:rPr lang="en-US" dirty="0" smtClean="0"/>
              <a:t>application of electric-field pulses</a:t>
            </a:r>
          </a:p>
          <a:p>
            <a:r>
              <a:rPr lang="en-US" dirty="0" smtClean="0"/>
              <a:t>Sonoporation</a:t>
            </a:r>
          </a:p>
          <a:p>
            <a:pPr lvl="1"/>
            <a:r>
              <a:rPr lang="en-US" dirty="0" smtClean="0"/>
              <a:t>Ultrasound stimulated temporary pores</a:t>
            </a:r>
          </a:p>
          <a:p>
            <a:r>
              <a:rPr lang="en-US" dirty="0" smtClean="0"/>
              <a:t>Magnetic-assisted Transfection</a:t>
            </a:r>
          </a:p>
          <a:p>
            <a:pPr lvl="1"/>
            <a:r>
              <a:rPr lang="en-US" dirty="0" smtClean="0"/>
              <a:t>Directs magnetic nanoparticles containing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61950"/>
            <a:ext cx="4648200" cy="857250"/>
          </a:xfrm>
        </p:spPr>
        <p:txBody>
          <a:bodyPr/>
          <a:lstStyle/>
          <a:p>
            <a:r>
              <a:rPr lang="en-US" dirty="0" smtClean="0"/>
              <a:t>Physical</a:t>
            </a:r>
            <a:br>
              <a:rPr lang="en-US" dirty="0" smtClean="0"/>
            </a:br>
            <a:r>
              <a:rPr lang="en-US" dirty="0" smtClean="0"/>
              <a:t>Enhancement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266"/>
            <a:ext cx="5410200" cy="5033650"/>
          </a:xfrm>
        </p:spPr>
      </p:pic>
      <p:sp>
        <p:nvSpPr>
          <p:cNvPr id="5" name="Freeform 4"/>
          <p:cNvSpPr/>
          <p:nvPr/>
        </p:nvSpPr>
        <p:spPr bwMode="auto">
          <a:xfrm>
            <a:off x="920772" y="1856443"/>
            <a:ext cx="785220" cy="722984"/>
          </a:xfrm>
          <a:custGeom>
            <a:avLst/>
            <a:gdLst>
              <a:gd name="connsiteX0" fmla="*/ 484947 w 785220"/>
              <a:gd name="connsiteY0" fmla="*/ 6476 h 722984"/>
              <a:gd name="connsiteX1" fmla="*/ 430356 w 785220"/>
              <a:gd name="connsiteY1" fmla="*/ 6476 h 722984"/>
              <a:gd name="connsiteX2" fmla="*/ 423532 w 785220"/>
              <a:gd name="connsiteY2" fmla="*/ 26948 h 722984"/>
              <a:gd name="connsiteX3" fmla="*/ 409885 w 785220"/>
              <a:gd name="connsiteY3" fmla="*/ 47420 h 722984"/>
              <a:gd name="connsiteX4" fmla="*/ 396237 w 785220"/>
              <a:gd name="connsiteY4" fmla="*/ 88363 h 722984"/>
              <a:gd name="connsiteX5" fmla="*/ 375765 w 785220"/>
              <a:gd name="connsiteY5" fmla="*/ 190721 h 722984"/>
              <a:gd name="connsiteX6" fmla="*/ 362118 w 785220"/>
              <a:gd name="connsiteY6" fmla="*/ 211193 h 722984"/>
              <a:gd name="connsiteX7" fmla="*/ 341646 w 785220"/>
              <a:gd name="connsiteY7" fmla="*/ 218017 h 722984"/>
              <a:gd name="connsiteX8" fmla="*/ 273407 w 785220"/>
              <a:gd name="connsiteY8" fmla="*/ 211193 h 722984"/>
              <a:gd name="connsiteX9" fmla="*/ 259759 w 785220"/>
              <a:gd name="connsiteY9" fmla="*/ 190721 h 722984"/>
              <a:gd name="connsiteX10" fmla="*/ 246112 w 785220"/>
              <a:gd name="connsiteY10" fmla="*/ 149778 h 722984"/>
              <a:gd name="connsiteX11" fmla="*/ 239288 w 785220"/>
              <a:gd name="connsiteY11" fmla="*/ 129306 h 722984"/>
              <a:gd name="connsiteX12" fmla="*/ 218816 w 785220"/>
              <a:gd name="connsiteY12" fmla="*/ 115658 h 722984"/>
              <a:gd name="connsiteX13" fmla="*/ 205168 w 785220"/>
              <a:gd name="connsiteY13" fmla="*/ 95187 h 722984"/>
              <a:gd name="connsiteX14" fmla="*/ 123282 w 785220"/>
              <a:gd name="connsiteY14" fmla="*/ 95187 h 722984"/>
              <a:gd name="connsiteX15" fmla="*/ 75515 w 785220"/>
              <a:gd name="connsiteY15" fmla="*/ 108835 h 722984"/>
              <a:gd name="connsiteX16" fmla="*/ 14100 w 785220"/>
              <a:gd name="connsiteY16" fmla="*/ 142954 h 722984"/>
              <a:gd name="connsiteX17" fmla="*/ 452 w 785220"/>
              <a:gd name="connsiteY17" fmla="*/ 163426 h 722984"/>
              <a:gd name="connsiteX18" fmla="*/ 14100 w 785220"/>
              <a:gd name="connsiteY18" fmla="*/ 265784 h 722984"/>
              <a:gd name="connsiteX19" fmla="*/ 20924 w 785220"/>
              <a:gd name="connsiteY19" fmla="*/ 286256 h 722984"/>
              <a:gd name="connsiteX20" fmla="*/ 27747 w 785220"/>
              <a:gd name="connsiteY20" fmla="*/ 340847 h 722984"/>
              <a:gd name="connsiteX21" fmla="*/ 41395 w 785220"/>
              <a:gd name="connsiteY21" fmla="*/ 381790 h 722984"/>
              <a:gd name="connsiteX22" fmla="*/ 82338 w 785220"/>
              <a:gd name="connsiteY22" fmla="*/ 395438 h 722984"/>
              <a:gd name="connsiteX23" fmla="*/ 102810 w 785220"/>
              <a:gd name="connsiteY23" fmla="*/ 402261 h 722984"/>
              <a:gd name="connsiteX24" fmla="*/ 130106 w 785220"/>
              <a:gd name="connsiteY24" fmla="*/ 395438 h 722984"/>
              <a:gd name="connsiteX25" fmla="*/ 164225 w 785220"/>
              <a:gd name="connsiteY25" fmla="*/ 388614 h 722984"/>
              <a:gd name="connsiteX26" fmla="*/ 205168 w 785220"/>
              <a:gd name="connsiteY26" fmla="*/ 374966 h 722984"/>
              <a:gd name="connsiteX27" fmla="*/ 259759 w 785220"/>
              <a:gd name="connsiteY27" fmla="*/ 388614 h 722984"/>
              <a:gd name="connsiteX28" fmla="*/ 273407 w 785220"/>
              <a:gd name="connsiteY28" fmla="*/ 409085 h 722984"/>
              <a:gd name="connsiteX29" fmla="*/ 273407 w 785220"/>
              <a:gd name="connsiteY29" fmla="*/ 504620 h 722984"/>
              <a:gd name="connsiteX30" fmla="*/ 232464 w 785220"/>
              <a:gd name="connsiteY30" fmla="*/ 531915 h 722984"/>
              <a:gd name="connsiteX31" fmla="*/ 211992 w 785220"/>
              <a:gd name="connsiteY31" fmla="*/ 545563 h 722984"/>
              <a:gd name="connsiteX32" fmla="*/ 205168 w 785220"/>
              <a:gd name="connsiteY32" fmla="*/ 566035 h 722984"/>
              <a:gd name="connsiteX33" fmla="*/ 191521 w 785220"/>
              <a:gd name="connsiteY33" fmla="*/ 586506 h 722984"/>
              <a:gd name="connsiteX34" fmla="*/ 205168 w 785220"/>
              <a:gd name="connsiteY34" fmla="*/ 675217 h 722984"/>
              <a:gd name="connsiteX35" fmla="*/ 218816 w 785220"/>
              <a:gd name="connsiteY35" fmla="*/ 695688 h 722984"/>
              <a:gd name="connsiteX36" fmla="*/ 259759 w 785220"/>
              <a:gd name="connsiteY36" fmla="*/ 709336 h 722984"/>
              <a:gd name="connsiteX37" fmla="*/ 314350 w 785220"/>
              <a:gd name="connsiteY37" fmla="*/ 722984 h 722984"/>
              <a:gd name="connsiteX38" fmla="*/ 409885 w 785220"/>
              <a:gd name="connsiteY38" fmla="*/ 702512 h 722984"/>
              <a:gd name="connsiteX39" fmla="*/ 430356 w 785220"/>
              <a:gd name="connsiteY39" fmla="*/ 695688 h 722984"/>
              <a:gd name="connsiteX40" fmla="*/ 457652 w 785220"/>
              <a:gd name="connsiteY40" fmla="*/ 654745 h 722984"/>
              <a:gd name="connsiteX41" fmla="*/ 471300 w 785220"/>
              <a:gd name="connsiteY41" fmla="*/ 613802 h 722984"/>
              <a:gd name="connsiteX42" fmla="*/ 450828 w 785220"/>
              <a:gd name="connsiteY42" fmla="*/ 545563 h 722984"/>
              <a:gd name="connsiteX43" fmla="*/ 430356 w 785220"/>
              <a:gd name="connsiteY43" fmla="*/ 531915 h 722984"/>
              <a:gd name="connsiteX44" fmla="*/ 416709 w 785220"/>
              <a:gd name="connsiteY44" fmla="*/ 490972 h 722984"/>
              <a:gd name="connsiteX45" fmla="*/ 409885 w 785220"/>
              <a:gd name="connsiteY45" fmla="*/ 470500 h 722984"/>
              <a:gd name="connsiteX46" fmla="*/ 457652 w 785220"/>
              <a:gd name="connsiteY46" fmla="*/ 436381 h 722984"/>
              <a:gd name="connsiteX47" fmla="*/ 478124 w 785220"/>
              <a:gd name="connsiteY47" fmla="*/ 422733 h 722984"/>
              <a:gd name="connsiteX48" fmla="*/ 757903 w 785220"/>
              <a:gd name="connsiteY48" fmla="*/ 415909 h 722984"/>
              <a:gd name="connsiteX49" fmla="*/ 778374 w 785220"/>
              <a:gd name="connsiteY49" fmla="*/ 409085 h 722984"/>
              <a:gd name="connsiteX50" fmla="*/ 785198 w 785220"/>
              <a:gd name="connsiteY50" fmla="*/ 388614 h 722984"/>
              <a:gd name="connsiteX51" fmla="*/ 764727 w 785220"/>
              <a:gd name="connsiteY51" fmla="*/ 306727 h 722984"/>
              <a:gd name="connsiteX52" fmla="*/ 744255 w 785220"/>
              <a:gd name="connsiteY52" fmla="*/ 299903 h 722984"/>
              <a:gd name="connsiteX53" fmla="*/ 737431 w 785220"/>
              <a:gd name="connsiteY53" fmla="*/ 279432 h 722984"/>
              <a:gd name="connsiteX54" fmla="*/ 696488 w 785220"/>
              <a:gd name="connsiteY54" fmla="*/ 265784 h 722984"/>
              <a:gd name="connsiteX55" fmla="*/ 676016 w 785220"/>
              <a:gd name="connsiteY55" fmla="*/ 252136 h 722984"/>
              <a:gd name="connsiteX56" fmla="*/ 600953 w 785220"/>
              <a:gd name="connsiteY56" fmla="*/ 265784 h 722984"/>
              <a:gd name="connsiteX57" fmla="*/ 560010 w 785220"/>
              <a:gd name="connsiteY57" fmla="*/ 279432 h 722984"/>
              <a:gd name="connsiteX58" fmla="*/ 519067 w 785220"/>
              <a:gd name="connsiteY58" fmla="*/ 272608 h 722984"/>
              <a:gd name="connsiteX59" fmla="*/ 498595 w 785220"/>
              <a:gd name="connsiteY59" fmla="*/ 231664 h 722984"/>
              <a:gd name="connsiteX60" fmla="*/ 519067 w 785220"/>
              <a:gd name="connsiteY60" fmla="*/ 156602 h 722984"/>
              <a:gd name="connsiteX61" fmla="*/ 539538 w 785220"/>
              <a:gd name="connsiteY61" fmla="*/ 149778 h 722984"/>
              <a:gd name="connsiteX62" fmla="*/ 580482 w 785220"/>
              <a:gd name="connsiteY62" fmla="*/ 122482 h 722984"/>
              <a:gd name="connsiteX63" fmla="*/ 587306 w 785220"/>
              <a:gd name="connsiteY63" fmla="*/ 33772 h 722984"/>
              <a:gd name="connsiteX64" fmla="*/ 573658 w 785220"/>
              <a:gd name="connsiteY64" fmla="*/ 13300 h 722984"/>
              <a:gd name="connsiteX65" fmla="*/ 484947 w 785220"/>
              <a:gd name="connsiteY65" fmla="*/ 6476 h 7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85220" h="722984">
                <a:moveTo>
                  <a:pt x="484947" y="6476"/>
                </a:moveTo>
                <a:cubicBezTo>
                  <a:pt x="461063" y="5339"/>
                  <a:pt x="444344" y="-7511"/>
                  <a:pt x="430356" y="6476"/>
                </a:cubicBezTo>
                <a:cubicBezTo>
                  <a:pt x="425270" y="11562"/>
                  <a:pt x="426749" y="20514"/>
                  <a:pt x="423532" y="26948"/>
                </a:cubicBezTo>
                <a:cubicBezTo>
                  <a:pt x="419864" y="34283"/>
                  <a:pt x="413216" y="39926"/>
                  <a:pt x="409885" y="47420"/>
                </a:cubicBezTo>
                <a:cubicBezTo>
                  <a:pt x="404042" y="60566"/>
                  <a:pt x="396237" y="88363"/>
                  <a:pt x="396237" y="88363"/>
                </a:cubicBezTo>
                <a:cubicBezTo>
                  <a:pt x="393597" y="112120"/>
                  <a:pt x="391895" y="166525"/>
                  <a:pt x="375765" y="190721"/>
                </a:cubicBezTo>
                <a:cubicBezTo>
                  <a:pt x="371216" y="197545"/>
                  <a:pt x="368522" y="206070"/>
                  <a:pt x="362118" y="211193"/>
                </a:cubicBezTo>
                <a:cubicBezTo>
                  <a:pt x="356501" y="215687"/>
                  <a:pt x="348470" y="215742"/>
                  <a:pt x="341646" y="218017"/>
                </a:cubicBezTo>
                <a:cubicBezTo>
                  <a:pt x="318900" y="215742"/>
                  <a:pt x="295094" y="218422"/>
                  <a:pt x="273407" y="211193"/>
                </a:cubicBezTo>
                <a:cubicBezTo>
                  <a:pt x="265626" y="208599"/>
                  <a:pt x="263090" y="198216"/>
                  <a:pt x="259759" y="190721"/>
                </a:cubicBezTo>
                <a:cubicBezTo>
                  <a:pt x="253916" y="177575"/>
                  <a:pt x="250661" y="163426"/>
                  <a:pt x="246112" y="149778"/>
                </a:cubicBezTo>
                <a:cubicBezTo>
                  <a:pt x="243837" y="142954"/>
                  <a:pt x="245273" y="133296"/>
                  <a:pt x="239288" y="129306"/>
                </a:cubicBezTo>
                <a:lnTo>
                  <a:pt x="218816" y="115658"/>
                </a:lnTo>
                <a:cubicBezTo>
                  <a:pt x="214267" y="108834"/>
                  <a:pt x="211572" y="100310"/>
                  <a:pt x="205168" y="95187"/>
                </a:cubicBezTo>
                <a:cubicBezTo>
                  <a:pt x="185649" y="79572"/>
                  <a:pt x="133162" y="94089"/>
                  <a:pt x="123282" y="95187"/>
                </a:cubicBezTo>
                <a:cubicBezTo>
                  <a:pt x="116855" y="96794"/>
                  <a:pt x="83526" y="104384"/>
                  <a:pt x="75515" y="108835"/>
                </a:cubicBezTo>
                <a:cubicBezTo>
                  <a:pt x="5123" y="147941"/>
                  <a:pt x="60421" y="127513"/>
                  <a:pt x="14100" y="142954"/>
                </a:cubicBezTo>
                <a:cubicBezTo>
                  <a:pt x="9551" y="149778"/>
                  <a:pt x="1036" y="155245"/>
                  <a:pt x="452" y="163426"/>
                </a:cubicBezTo>
                <a:cubicBezTo>
                  <a:pt x="-1848" y="195621"/>
                  <a:pt x="4905" y="233603"/>
                  <a:pt x="14100" y="265784"/>
                </a:cubicBezTo>
                <a:cubicBezTo>
                  <a:pt x="16076" y="272700"/>
                  <a:pt x="18649" y="279432"/>
                  <a:pt x="20924" y="286256"/>
                </a:cubicBezTo>
                <a:cubicBezTo>
                  <a:pt x="23198" y="304453"/>
                  <a:pt x="23905" y="322915"/>
                  <a:pt x="27747" y="340847"/>
                </a:cubicBezTo>
                <a:cubicBezTo>
                  <a:pt x="30761" y="354914"/>
                  <a:pt x="27747" y="377241"/>
                  <a:pt x="41395" y="381790"/>
                </a:cubicBezTo>
                <a:lnTo>
                  <a:pt x="82338" y="395438"/>
                </a:lnTo>
                <a:lnTo>
                  <a:pt x="102810" y="402261"/>
                </a:lnTo>
                <a:cubicBezTo>
                  <a:pt x="111909" y="399987"/>
                  <a:pt x="120951" y="397472"/>
                  <a:pt x="130106" y="395438"/>
                </a:cubicBezTo>
                <a:cubicBezTo>
                  <a:pt x="141428" y="392922"/>
                  <a:pt x="153035" y="391666"/>
                  <a:pt x="164225" y="388614"/>
                </a:cubicBezTo>
                <a:cubicBezTo>
                  <a:pt x="178104" y="384829"/>
                  <a:pt x="205168" y="374966"/>
                  <a:pt x="205168" y="374966"/>
                </a:cubicBezTo>
                <a:cubicBezTo>
                  <a:pt x="206868" y="375306"/>
                  <a:pt x="252764" y="383018"/>
                  <a:pt x="259759" y="388614"/>
                </a:cubicBezTo>
                <a:cubicBezTo>
                  <a:pt x="266163" y="393737"/>
                  <a:pt x="268858" y="402261"/>
                  <a:pt x="273407" y="409085"/>
                </a:cubicBezTo>
                <a:cubicBezTo>
                  <a:pt x="284490" y="442334"/>
                  <a:pt x="293756" y="461015"/>
                  <a:pt x="273407" y="504620"/>
                </a:cubicBezTo>
                <a:cubicBezTo>
                  <a:pt x="266471" y="519484"/>
                  <a:pt x="246112" y="522817"/>
                  <a:pt x="232464" y="531915"/>
                </a:cubicBezTo>
                <a:lnTo>
                  <a:pt x="211992" y="545563"/>
                </a:lnTo>
                <a:cubicBezTo>
                  <a:pt x="209717" y="552387"/>
                  <a:pt x="208385" y="559601"/>
                  <a:pt x="205168" y="566035"/>
                </a:cubicBezTo>
                <a:cubicBezTo>
                  <a:pt x="201500" y="573370"/>
                  <a:pt x="192150" y="578329"/>
                  <a:pt x="191521" y="586506"/>
                </a:cubicBezTo>
                <a:cubicBezTo>
                  <a:pt x="190477" y="600076"/>
                  <a:pt x="193816" y="652513"/>
                  <a:pt x="205168" y="675217"/>
                </a:cubicBezTo>
                <a:cubicBezTo>
                  <a:pt x="208836" y="682552"/>
                  <a:pt x="211861" y="691341"/>
                  <a:pt x="218816" y="695688"/>
                </a:cubicBezTo>
                <a:cubicBezTo>
                  <a:pt x="231015" y="703312"/>
                  <a:pt x="246111" y="704787"/>
                  <a:pt x="259759" y="709336"/>
                </a:cubicBezTo>
                <a:cubicBezTo>
                  <a:pt x="291233" y="719827"/>
                  <a:pt x="273180" y="714750"/>
                  <a:pt x="314350" y="722984"/>
                </a:cubicBezTo>
                <a:cubicBezTo>
                  <a:pt x="383214" y="714376"/>
                  <a:pt x="351545" y="721959"/>
                  <a:pt x="409885" y="702512"/>
                </a:cubicBezTo>
                <a:lnTo>
                  <a:pt x="430356" y="695688"/>
                </a:lnTo>
                <a:cubicBezTo>
                  <a:pt x="439455" y="682040"/>
                  <a:pt x="452465" y="670306"/>
                  <a:pt x="457652" y="654745"/>
                </a:cubicBezTo>
                <a:lnTo>
                  <a:pt x="471300" y="613802"/>
                </a:lnTo>
                <a:cubicBezTo>
                  <a:pt x="467005" y="583736"/>
                  <a:pt x="471517" y="566252"/>
                  <a:pt x="450828" y="545563"/>
                </a:cubicBezTo>
                <a:cubicBezTo>
                  <a:pt x="445029" y="539764"/>
                  <a:pt x="437180" y="536464"/>
                  <a:pt x="430356" y="531915"/>
                </a:cubicBezTo>
                <a:lnTo>
                  <a:pt x="416709" y="490972"/>
                </a:lnTo>
                <a:lnTo>
                  <a:pt x="409885" y="470500"/>
                </a:lnTo>
                <a:cubicBezTo>
                  <a:pt x="424670" y="426146"/>
                  <a:pt x="403061" y="472775"/>
                  <a:pt x="457652" y="436381"/>
                </a:cubicBezTo>
                <a:cubicBezTo>
                  <a:pt x="464476" y="431832"/>
                  <a:pt x="469942" y="423291"/>
                  <a:pt x="478124" y="422733"/>
                </a:cubicBezTo>
                <a:cubicBezTo>
                  <a:pt x="571195" y="416387"/>
                  <a:pt x="664643" y="418184"/>
                  <a:pt x="757903" y="415909"/>
                </a:cubicBezTo>
                <a:cubicBezTo>
                  <a:pt x="764727" y="413634"/>
                  <a:pt x="773288" y="414171"/>
                  <a:pt x="778374" y="409085"/>
                </a:cubicBezTo>
                <a:cubicBezTo>
                  <a:pt x="783460" y="403999"/>
                  <a:pt x="785198" y="395807"/>
                  <a:pt x="785198" y="388614"/>
                </a:cubicBezTo>
                <a:cubicBezTo>
                  <a:pt x="785198" y="369316"/>
                  <a:pt x="786721" y="324323"/>
                  <a:pt x="764727" y="306727"/>
                </a:cubicBezTo>
                <a:cubicBezTo>
                  <a:pt x="759110" y="302233"/>
                  <a:pt x="751079" y="302178"/>
                  <a:pt x="744255" y="299903"/>
                </a:cubicBezTo>
                <a:cubicBezTo>
                  <a:pt x="741980" y="293079"/>
                  <a:pt x="743284" y="283613"/>
                  <a:pt x="737431" y="279432"/>
                </a:cubicBezTo>
                <a:cubicBezTo>
                  <a:pt x="725725" y="271070"/>
                  <a:pt x="708458" y="273764"/>
                  <a:pt x="696488" y="265784"/>
                </a:cubicBezTo>
                <a:lnTo>
                  <a:pt x="676016" y="252136"/>
                </a:lnTo>
                <a:cubicBezTo>
                  <a:pt x="662642" y="254365"/>
                  <a:pt x="615939" y="261697"/>
                  <a:pt x="600953" y="265784"/>
                </a:cubicBezTo>
                <a:cubicBezTo>
                  <a:pt x="587074" y="269569"/>
                  <a:pt x="560010" y="279432"/>
                  <a:pt x="560010" y="279432"/>
                </a:cubicBezTo>
                <a:cubicBezTo>
                  <a:pt x="546362" y="277157"/>
                  <a:pt x="531442" y="278796"/>
                  <a:pt x="519067" y="272608"/>
                </a:cubicBezTo>
                <a:cubicBezTo>
                  <a:pt x="508484" y="267316"/>
                  <a:pt x="501825" y="241353"/>
                  <a:pt x="498595" y="231664"/>
                </a:cubicBezTo>
                <a:cubicBezTo>
                  <a:pt x="501258" y="210360"/>
                  <a:pt x="497562" y="173806"/>
                  <a:pt x="519067" y="156602"/>
                </a:cubicBezTo>
                <a:cubicBezTo>
                  <a:pt x="524684" y="152109"/>
                  <a:pt x="533250" y="153271"/>
                  <a:pt x="539538" y="149778"/>
                </a:cubicBezTo>
                <a:cubicBezTo>
                  <a:pt x="553877" y="141812"/>
                  <a:pt x="580482" y="122482"/>
                  <a:pt x="580482" y="122482"/>
                </a:cubicBezTo>
                <a:cubicBezTo>
                  <a:pt x="594628" y="80043"/>
                  <a:pt x="601292" y="80393"/>
                  <a:pt x="587306" y="33772"/>
                </a:cubicBezTo>
                <a:cubicBezTo>
                  <a:pt x="584949" y="25916"/>
                  <a:pt x="580613" y="17647"/>
                  <a:pt x="573658" y="13300"/>
                </a:cubicBezTo>
                <a:cubicBezTo>
                  <a:pt x="544917" y="-4663"/>
                  <a:pt x="508831" y="7613"/>
                  <a:pt x="484947" y="6476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ropo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23950"/>
            <a:ext cx="2838740" cy="17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Electroporation</a:t>
            </a:r>
          </a:p>
          <a:p>
            <a:pPr lvl="1"/>
            <a:r>
              <a:rPr lang="en-US" dirty="0" smtClean="0"/>
              <a:t>Mostly used </a:t>
            </a:r>
            <a:r>
              <a:rPr lang="en-US" i="1" dirty="0" smtClean="0"/>
              <a:t>in vitro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i="1" dirty="0" smtClean="0"/>
              <a:t>in vivo </a:t>
            </a:r>
            <a:r>
              <a:rPr lang="en-US" dirty="0" smtClean="0"/>
              <a:t>and </a:t>
            </a:r>
            <a:r>
              <a:rPr lang="en-US" i="1" dirty="0" smtClean="0"/>
              <a:t>ex vivo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embryos</a:t>
            </a:r>
          </a:p>
          <a:p>
            <a:r>
              <a:rPr lang="en-US" dirty="0" smtClean="0"/>
              <a:t>Sonoporation</a:t>
            </a:r>
          </a:p>
          <a:p>
            <a:pPr lvl="1"/>
            <a:r>
              <a:rPr lang="en-US" dirty="0" smtClean="0"/>
              <a:t>+ microbubbles increases efficiency</a:t>
            </a:r>
          </a:p>
          <a:p>
            <a:r>
              <a:rPr lang="en-US" dirty="0" smtClean="0"/>
              <a:t>Magnetic-assisted Transfection</a:t>
            </a:r>
          </a:p>
          <a:p>
            <a:pPr lvl="1"/>
            <a:r>
              <a:rPr lang="en-US" dirty="0" smtClean="0"/>
              <a:t>Directs magnetic nanoparticles containing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ropo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89" y="2876550"/>
            <a:ext cx="377789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Electroporation</a:t>
            </a:r>
          </a:p>
          <a:p>
            <a:pPr lvl="1"/>
            <a:r>
              <a:rPr lang="en-US" dirty="0" smtClean="0"/>
              <a:t>Mostly used </a:t>
            </a:r>
            <a:r>
              <a:rPr lang="en-US" i="1" dirty="0" smtClean="0"/>
              <a:t>in vitro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i="1" dirty="0" smtClean="0"/>
              <a:t>in utero </a:t>
            </a:r>
            <a:r>
              <a:rPr lang="en-US" dirty="0" smtClean="0"/>
              <a:t>and </a:t>
            </a:r>
            <a:r>
              <a:rPr lang="en-US" i="1" dirty="0" err="1" smtClean="0"/>
              <a:t>exo</a:t>
            </a:r>
            <a:r>
              <a:rPr lang="en-US" i="1" dirty="0" smtClean="0"/>
              <a:t> utero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embryos</a:t>
            </a:r>
          </a:p>
        </p:txBody>
      </p:sp>
    </p:spTree>
    <p:extLst>
      <p:ext uri="{BB962C8B-B14F-4D97-AF65-F5344CB8AC3E}">
        <p14:creationId xmlns:p14="http://schemas.microsoft.com/office/powerpoint/2010/main" val="15829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04549"/>
            <a:ext cx="48768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Sonoporation</a:t>
            </a:r>
            <a:r>
              <a:rPr lang="en-US" dirty="0" smtClean="0"/>
              <a:t>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Mostly </a:t>
            </a:r>
            <a:r>
              <a:rPr lang="en-US" i="1" dirty="0" smtClean="0"/>
              <a:t>in vitro</a:t>
            </a:r>
          </a:p>
          <a:p>
            <a:r>
              <a:rPr lang="en-US" dirty="0" smtClean="0"/>
              <a:t>Bubbles may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contain cationic </a:t>
            </a:r>
          </a:p>
          <a:p>
            <a:pPr marL="0" indent="0">
              <a:buNone/>
            </a:pPr>
            <a:r>
              <a:rPr lang="en-US" dirty="0" smtClean="0"/>
              <a:t>lipids to bind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DNA</a:t>
            </a:r>
          </a:p>
          <a:p>
            <a:pPr marL="0" indent="0">
              <a:buNone/>
            </a:pPr>
            <a:r>
              <a:rPr lang="en-US" dirty="0"/>
              <a:t>Mostly </a:t>
            </a:r>
            <a:r>
              <a:rPr lang="en-US" i="1" dirty="0"/>
              <a:t>in vitro</a:t>
            </a:r>
          </a:p>
          <a:p>
            <a:r>
              <a:rPr lang="en-US" dirty="0" smtClean="0"/>
              <a:t>Low efficiency </a:t>
            </a:r>
          </a:p>
        </p:txBody>
      </p:sp>
    </p:spTree>
    <p:extLst>
      <p:ext uri="{BB962C8B-B14F-4D97-AF65-F5344CB8AC3E}">
        <p14:creationId xmlns:p14="http://schemas.microsoft.com/office/powerpoint/2010/main" val="12741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Magnetofection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</a:t>
            </a:r>
            <a:r>
              <a:rPr lang="en-US" dirty="0" smtClean="0"/>
              <a:t> Nanoparticles 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MNPs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MNPs</a:t>
            </a:r>
            <a:r>
              <a:rPr lang="en-US" dirty="0" smtClean="0"/>
              <a:t> contain iron oxide (Fe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FeO</a:t>
            </a:r>
            <a:r>
              <a:rPr lang="en-US" dirty="0" smtClean="0"/>
              <a:t>, Fe</a:t>
            </a:r>
            <a:r>
              <a:rPr lang="en-US" baseline="-25000" dirty="0"/>
              <a:t>3</a:t>
            </a:r>
            <a:r>
              <a:rPr lang="en-US" dirty="0" smtClean="0"/>
              <a:t>O</a:t>
            </a:r>
            <a:r>
              <a:rPr lang="en-US" baseline="-25000" dirty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core + additional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coating</a:t>
            </a:r>
          </a:p>
          <a:p>
            <a:pPr lvl="2"/>
            <a:r>
              <a:rPr lang="en-US" dirty="0" smtClean="0"/>
              <a:t>liposomal, polymers, peptides, ligands + receptors</a:t>
            </a:r>
          </a:p>
          <a:p>
            <a:pPr lvl="2"/>
            <a:r>
              <a:rPr lang="en-US" dirty="0" smtClean="0"/>
              <a:t>Binds DNA well</a:t>
            </a:r>
          </a:p>
          <a:p>
            <a:pPr lvl="1"/>
            <a:r>
              <a:rPr lang="en-US" dirty="0" smtClean="0"/>
              <a:t>Endocytosis leaves membrane intact</a:t>
            </a:r>
          </a:p>
          <a:p>
            <a:pPr lvl="1"/>
            <a:r>
              <a:rPr lang="en-US" dirty="0" smtClean="0"/>
              <a:t>Simple and highly efficient – still mostly untried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 Transfection?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485900"/>
            <a:ext cx="7772400" cy="3657600"/>
          </a:xfrm>
        </p:spPr>
        <p:txBody>
          <a:bodyPr/>
          <a:lstStyle/>
          <a:p>
            <a:r>
              <a:rPr lang="en-US" dirty="0" smtClean="0"/>
              <a:t>Moving exogenous DNA</a:t>
            </a:r>
          </a:p>
          <a:p>
            <a:pPr lvl="1"/>
            <a:r>
              <a:rPr lang="en-US" dirty="0" smtClean="0"/>
              <a:t>Including gene sequences</a:t>
            </a:r>
          </a:p>
          <a:p>
            <a:pPr lvl="1"/>
            <a:r>
              <a:rPr lang="en-US" dirty="0" smtClean="0"/>
              <a:t>Usually coding for proteins</a:t>
            </a:r>
          </a:p>
          <a:p>
            <a:r>
              <a:rPr lang="en-US" dirty="0" smtClean="0"/>
              <a:t>into Living Cells</a:t>
            </a:r>
          </a:p>
          <a:p>
            <a:pPr lvl="1"/>
            <a:r>
              <a:rPr lang="en-US" dirty="0" smtClean="0"/>
              <a:t>in order to modify cellular Gene Transcription</a:t>
            </a:r>
          </a:p>
          <a:p>
            <a:pPr lvl="1"/>
            <a:r>
              <a:rPr lang="en-US" dirty="0" smtClean="0"/>
              <a:t>to thereby modify </a:t>
            </a:r>
            <a:r>
              <a:rPr lang="en-US" dirty="0"/>
              <a:t>C</a:t>
            </a:r>
            <a:r>
              <a:rPr lang="en-US" dirty="0" smtClean="0"/>
              <a:t>ell </a:t>
            </a:r>
            <a:r>
              <a:rPr lang="en-US" dirty="0"/>
              <a:t>F</a:t>
            </a:r>
            <a:r>
              <a:rPr lang="en-US" dirty="0" smtClean="0"/>
              <a:t>unction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Virally Mediated 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Nanometric </a:t>
            </a:r>
            <a:r>
              <a:rPr lang="en-US" dirty="0" smtClean="0">
                <a:solidFill>
                  <a:srgbClr val="C00000"/>
                </a:solidFill>
                <a:latin typeface="Chiller" panose="04020404031007020602" pitchFamily="82" charset="0"/>
              </a:rPr>
              <a:t>infective</a:t>
            </a:r>
            <a:r>
              <a:rPr lang="en-US" dirty="0" smtClean="0"/>
              <a:t> agents</a:t>
            </a:r>
          </a:p>
          <a:p>
            <a:pPr lvl="1"/>
            <a:r>
              <a:rPr lang="en-US" dirty="0" smtClean="0"/>
              <a:t>Protein Capsid</a:t>
            </a:r>
          </a:p>
          <a:p>
            <a:pPr lvl="1"/>
            <a:r>
              <a:rPr lang="en-US" dirty="0" smtClean="0"/>
              <a:t>Protects Genetic Material</a:t>
            </a:r>
          </a:p>
          <a:p>
            <a:pPr lvl="1"/>
            <a:r>
              <a:rPr lang="en-US" dirty="0" smtClean="0"/>
              <a:t>Lipid </a:t>
            </a:r>
            <a:r>
              <a:rPr lang="en-US" sz="3200" dirty="0" smtClean="0">
                <a:solidFill>
                  <a:schemeClr val="bg2"/>
                </a:solidFill>
                <a:latin typeface="Blackadder ITC" panose="04020505051007020D02" pitchFamily="82" charset="0"/>
              </a:rPr>
              <a:t>envelope</a:t>
            </a:r>
            <a:r>
              <a:rPr lang="en-US" dirty="0" smtClean="0"/>
              <a:t> from cell membrane</a:t>
            </a:r>
          </a:p>
          <a:p>
            <a:pPr lvl="2"/>
            <a:r>
              <a:rPr lang="en-US" dirty="0" smtClean="0"/>
              <a:t>Sometimes protects capsid</a:t>
            </a:r>
          </a:p>
          <a:p>
            <a:r>
              <a:rPr lang="en-US" dirty="0" smtClean="0"/>
              <a:t>All cells can be infected</a:t>
            </a:r>
          </a:p>
          <a:p>
            <a:pPr lvl="1"/>
            <a:r>
              <a:rPr lang="en-US" dirty="0" smtClean="0"/>
              <a:t>Dependent on capsid or </a:t>
            </a:r>
            <a:r>
              <a:rPr lang="en-US" sz="3200" dirty="0" smtClean="0">
                <a:solidFill>
                  <a:schemeClr val="bg2"/>
                </a:solidFill>
                <a:latin typeface="Blackadder ITC" panose="04020505051007020D02" pitchFamily="82" charset="0"/>
              </a:rPr>
              <a:t>envelope</a:t>
            </a:r>
            <a:r>
              <a:rPr lang="en-US" sz="3200" dirty="0" smtClean="0">
                <a:solidFill>
                  <a:schemeClr val="bg2"/>
                </a:solidFill>
                <a:latin typeface="Chiller" pitchFamily="82" charset="0"/>
              </a:rPr>
              <a:t> </a:t>
            </a:r>
            <a:r>
              <a:rPr lang="en-US" dirty="0" smtClean="0"/>
              <a:t>= tropism</a:t>
            </a:r>
          </a:p>
        </p:txBody>
      </p:sp>
      <p:pic>
        <p:nvPicPr>
          <p:cNvPr id="1026" name="Picture 2" descr="Image result for endocytosis of viral caps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00150"/>
            <a:ext cx="2362201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Virally Mediated 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Genetic material carried by a virus</a:t>
            </a:r>
          </a:p>
          <a:p>
            <a:pPr lvl="1"/>
            <a:r>
              <a:rPr lang="en-US" dirty="0" smtClean="0"/>
              <a:t>Can be modified</a:t>
            </a:r>
          </a:p>
          <a:p>
            <a:pPr lvl="1"/>
            <a:r>
              <a:rPr lang="en-US" dirty="0" smtClean="0"/>
              <a:t>or mostly substituted</a:t>
            </a:r>
          </a:p>
          <a:p>
            <a:r>
              <a:rPr lang="en-US" dirty="0" smtClean="0"/>
              <a:t>By a Synthetic Construct</a:t>
            </a:r>
          </a:p>
          <a:p>
            <a:r>
              <a:rPr lang="en-US" dirty="0" smtClean="0"/>
              <a:t>Capsid can also be modified</a:t>
            </a:r>
          </a:p>
          <a:p>
            <a:pPr lvl="1"/>
            <a:r>
              <a:rPr lang="en-US" dirty="0" smtClean="0"/>
              <a:t>Producing the desired specific tropism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85950"/>
            <a:ext cx="2438400" cy="186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3350"/>
            <a:ext cx="1628775" cy="1308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61400" cy="857250"/>
          </a:xfrm>
        </p:spPr>
        <p:txBody>
          <a:bodyPr/>
          <a:lstStyle/>
          <a:p>
            <a:r>
              <a:rPr lang="en-US" dirty="0" smtClean="0"/>
              <a:t>Virus Types Pirated for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Lentiviruses: slow virus</a:t>
            </a:r>
          </a:p>
          <a:p>
            <a:pPr lvl="1"/>
            <a:r>
              <a:rPr lang="en-US" dirty="0" smtClean="0"/>
              <a:t>Retroviruses like HIV</a:t>
            </a:r>
          </a:p>
          <a:p>
            <a:r>
              <a:rPr lang="en-US" dirty="0" err="1" smtClean="0"/>
              <a:t>Adeno</a:t>
            </a:r>
            <a:r>
              <a:rPr lang="en-US" dirty="0" smtClean="0"/>
              <a:t>-associated Viruses</a:t>
            </a:r>
          </a:p>
          <a:p>
            <a:pPr lvl="1"/>
            <a:r>
              <a:rPr lang="en-US" dirty="0" smtClean="0"/>
              <a:t>Infects humans, but doesn’t cause disease</a:t>
            </a:r>
          </a:p>
          <a:p>
            <a:r>
              <a:rPr lang="en-US" dirty="0" smtClean="0"/>
              <a:t>Adenoviruses – Adenoid infection/tonsillitis</a:t>
            </a:r>
          </a:p>
          <a:p>
            <a:r>
              <a:rPr lang="en-US" dirty="0" smtClean="0"/>
              <a:t>Herpes Simplex Viruses </a:t>
            </a:r>
          </a:p>
          <a:p>
            <a:pPr lvl="1"/>
            <a:r>
              <a:rPr lang="en-US" dirty="0" smtClean="0"/>
              <a:t>Genital herpes, cold sores, chicken pox/shingles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7150"/>
            <a:ext cx="1628775" cy="1308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069"/>
            <a:ext cx="3124200" cy="3962400"/>
          </a:xfrm>
        </p:spPr>
        <p:txBody>
          <a:bodyPr/>
          <a:lstStyle/>
          <a:p>
            <a:pPr algn="l"/>
            <a:r>
              <a:rPr lang="en-US" dirty="0" smtClean="0"/>
              <a:t>Virus </a:t>
            </a:r>
            <a:br>
              <a:rPr lang="en-US" dirty="0" smtClean="0"/>
            </a:br>
            <a:r>
              <a:rPr lang="en-US" dirty="0" smtClean="0"/>
              <a:t>Types</a:t>
            </a:r>
            <a:br>
              <a:rPr lang="en-US" dirty="0" smtClean="0"/>
            </a:br>
            <a:r>
              <a:rPr lang="en-US" dirty="0" smtClean="0"/>
              <a:t>Pirated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Transfection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66751"/>
            <a:ext cx="5915367" cy="4476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615">
            <a:off x="1297360" y="2429828"/>
            <a:ext cx="764359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5636">
            <a:off x="7137736" y="4436727"/>
            <a:ext cx="686174" cy="555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Types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All bind receptors</a:t>
            </a:r>
          </a:p>
          <a:p>
            <a:r>
              <a:rPr lang="en-US" dirty="0" smtClean="0"/>
              <a:t>Lentiviruses</a:t>
            </a:r>
          </a:p>
          <a:p>
            <a:pPr lvl="1"/>
            <a:r>
              <a:rPr lang="en-US" dirty="0" smtClean="0"/>
              <a:t>Delivers </a:t>
            </a:r>
            <a:r>
              <a:rPr lang="en-US" dirty="0" smtClean="0">
                <a:solidFill>
                  <a:srgbClr val="90E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</a:p>
          <a:p>
            <a:r>
              <a:rPr lang="en-US" dirty="0" smtClean="0"/>
              <a:t>Adeno-associated Viruses         AAV</a:t>
            </a:r>
          </a:p>
          <a:p>
            <a:pPr lvl="1"/>
            <a:r>
              <a:rPr lang="en-US" dirty="0" smtClean="0"/>
              <a:t>Single-stranded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  <a:p>
            <a:r>
              <a:rPr lang="en-US" dirty="0" smtClean="0"/>
              <a:t>Adenoviruses &amp; Herpes Simplex Viruses</a:t>
            </a:r>
          </a:p>
          <a:p>
            <a:pPr lvl="1"/>
            <a:r>
              <a:rPr lang="en-US" dirty="0" smtClean="0"/>
              <a:t>Deliver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stranded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995">
            <a:off x="560452" y="1640767"/>
            <a:ext cx="666671" cy="790779"/>
          </a:xfrm>
          <a:prstGeom prst="rect">
            <a:avLst/>
          </a:prstGeom>
        </p:spPr>
      </p:pic>
      <p:pic>
        <p:nvPicPr>
          <p:cNvPr id="6" name="Picture 2" descr="Image result for single puzzle pie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27" flipH="1">
            <a:off x="6025354" y="3014929"/>
            <a:ext cx="822651" cy="5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8712">
            <a:off x="18820" y="4044832"/>
            <a:ext cx="1008113" cy="678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597297"/>
            <a:ext cx="843077" cy="1170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091215"/>
            <a:ext cx="761999" cy="1052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3" y="3971659"/>
            <a:ext cx="941726" cy="1291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71106"/>
            <a:ext cx="916229" cy="118164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114800" y="2361928"/>
            <a:ext cx="381000" cy="286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E922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Lentiviruses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76350"/>
            <a:ext cx="7696199" cy="3867150"/>
          </a:xfrm>
        </p:spPr>
        <p:txBody>
          <a:bodyPr/>
          <a:lstStyle/>
          <a:p>
            <a:r>
              <a:rPr lang="en-US" dirty="0" smtClean="0"/>
              <a:t>Able to infect fully differentiated cells</a:t>
            </a:r>
          </a:p>
          <a:p>
            <a:r>
              <a:rPr lang="en-US" dirty="0" smtClean="0"/>
              <a:t>Rely on </a:t>
            </a:r>
            <a:r>
              <a:rPr lang="en-US" dirty="0" err="1" smtClean="0"/>
              <a:t>retrotranscription</a:t>
            </a:r>
            <a:r>
              <a:rPr lang="en-US" dirty="0" smtClean="0"/>
              <a:t>:    RNA→DNA</a:t>
            </a:r>
          </a:p>
          <a:p>
            <a:pPr lvl="1"/>
            <a:r>
              <a:rPr lang="en-US" dirty="0" smtClean="0"/>
              <a:t>Reverse transcriptase</a:t>
            </a:r>
          </a:p>
          <a:p>
            <a:r>
              <a:rPr lang="en-US" dirty="0" smtClean="0"/>
              <a:t>Derived from pathogenic agents</a:t>
            </a:r>
          </a:p>
          <a:p>
            <a:pPr lvl="1"/>
            <a:r>
              <a:rPr lang="en-US" dirty="0" smtClean="0"/>
              <a:t>Safer vectors substitution of envelope protein</a:t>
            </a:r>
          </a:p>
          <a:p>
            <a:r>
              <a:rPr lang="en-US" dirty="0" smtClean="0"/>
              <a:t>Efficient gene delivery </a:t>
            </a:r>
            <a:r>
              <a:rPr lang="en-US" i="1" dirty="0" smtClean="0"/>
              <a:t>in vivo</a:t>
            </a:r>
          </a:p>
          <a:p>
            <a:pPr lvl="1"/>
            <a:r>
              <a:rPr lang="en-US" dirty="0" smtClean="0"/>
              <a:t>Injected intracranially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12"/>
            <a:ext cx="1410638" cy="5170511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 bwMode="auto">
          <a:xfrm>
            <a:off x="914400" y="2558242"/>
            <a:ext cx="609600" cy="123270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76350"/>
            <a:ext cx="7010399" cy="3867150"/>
          </a:xfrm>
        </p:spPr>
        <p:txBody>
          <a:bodyPr/>
          <a:lstStyle/>
          <a:p>
            <a:pPr marL="231775" indent="-231775"/>
            <a:r>
              <a:rPr lang="en-US" dirty="0" smtClean="0"/>
              <a:t>Non-integrating naked viruses</a:t>
            </a:r>
          </a:p>
          <a:p>
            <a:pPr marL="231775" indent="-231775"/>
            <a:r>
              <a:rPr lang="en-US" dirty="0" smtClean="0"/>
              <a:t>Efficiently transfect dividing cells</a:t>
            </a:r>
          </a:p>
          <a:p>
            <a:pPr marL="631825" lvl="1" indent="-231775"/>
            <a:r>
              <a:rPr lang="en-US" dirty="0" smtClean="0"/>
              <a:t>or non-dividing cells</a:t>
            </a:r>
          </a:p>
          <a:p>
            <a:r>
              <a:rPr lang="en-US" dirty="0" smtClean="0"/>
              <a:t>High virulence</a:t>
            </a:r>
          </a:p>
          <a:p>
            <a:pPr lvl="1"/>
            <a:r>
              <a:rPr lang="en-US" dirty="0" smtClean="0"/>
              <a:t>Potent toxicity in the CNS</a:t>
            </a:r>
          </a:p>
          <a:p>
            <a:pPr lvl="1"/>
            <a:r>
              <a:rPr lang="en-US" dirty="0" smtClean="0"/>
              <a:t>Helper virus carries some information</a:t>
            </a:r>
          </a:p>
          <a:p>
            <a:pPr lvl="2"/>
            <a:r>
              <a:rPr lang="en-US" dirty="0" smtClean="0"/>
              <a:t>To reduce  toxicity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" y="-2"/>
            <a:ext cx="2054766" cy="5194538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 bwMode="auto">
          <a:xfrm>
            <a:off x="-304800" y="590550"/>
            <a:ext cx="609600" cy="138510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43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AAV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76350"/>
            <a:ext cx="7467599" cy="3867150"/>
          </a:xfrm>
        </p:spPr>
        <p:txBody>
          <a:bodyPr/>
          <a:lstStyle/>
          <a:p>
            <a:pPr marL="231775" indent="-231775"/>
            <a:r>
              <a:rPr lang="en-US" dirty="0" smtClean="0"/>
              <a:t>Never associated with any pathology</a:t>
            </a:r>
          </a:p>
          <a:p>
            <a:pPr marL="631825" lvl="1" indent="-231775"/>
            <a:r>
              <a:rPr lang="en-US" dirty="0"/>
              <a:t> </a:t>
            </a:r>
            <a:r>
              <a:rPr lang="en-US" dirty="0" smtClean="0"/>
              <a:t>most used vector for gene transfection </a:t>
            </a:r>
            <a:r>
              <a:rPr lang="en-US" i="1" dirty="0" smtClean="0"/>
              <a:t>in vivo</a:t>
            </a:r>
          </a:p>
          <a:p>
            <a:pPr marL="231775" indent="-231775"/>
            <a:r>
              <a:rPr lang="en-US" dirty="0" smtClean="0"/>
              <a:t>Small packing capacity (5 kb)</a:t>
            </a:r>
          </a:p>
          <a:p>
            <a:pPr marL="631825" lvl="1" indent="-231775"/>
            <a:r>
              <a:rPr lang="en-US" dirty="0" smtClean="0"/>
              <a:t>Increased by clever molecular tricks</a:t>
            </a:r>
          </a:p>
          <a:p>
            <a:pPr marL="631825" lvl="1" indent="-231775"/>
            <a:r>
              <a:rPr lang="en-US" dirty="0" smtClean="0"/>
              <a:t>Dividing DNA package into 2 AAV vectors</a:t>
            </a:r>
          </a:p>
          <a:p>
            <a:pPr marL="231775" indent="-231775"/>
            <a:r>
              <a:rPr lang="en-US" dirty="0" smtClean="0"/>
              <a:t>AAV serotypes have distinctive tropism</a:t>
            </a:r>
          </a:p>
          <a:p>
            <a:pPr marL="631825" lvl="1" indent="-231775"/>
            <a:r>
              <a:rPr lang="en-US" dirty="0" err="1" smtClean="0"/>
              <a:t>Neurotropism</a:t>
            </a:r>
            <a:r>
              <a:rPr lang="en-US" dirty="0" smtClean="0"/>
              <a:t>: AAV</a:t>
            </a:r>
            <a:r>
              <a:rPr lang="en-US" baseline="-25000" dirty="0" smtClean="0"/>
              <a:t>1, 2, 4, 5, 8, 9</a:t>
            </a:r>
            <a:r>
              <a:rPr lang="en-US" dirty="0" smtClean="0"/>
              <a:t>, and AAV</a:t>
            </a:r>
            <a:r>
              <a:rPr lang="en-US" baseline="-25000" dirty="0" smtClean="0"/>
              <a:t>rh10</a:t>
            </a:r>
            <a:endParaRPr lang="en-US" baseline="-25000" dirty="0"/>
          </a:p>
        </p:txBody>
      </p:sp>
      <p:sp useBgFill="1">
        <p:nvSpPr>
          <p:cNvPr id="5" name="Rectangle 4"/>
          <p:cNvSpPr/>
          <p:nvPr/>
        </p:nvSpPr>
        <p:spPr bwMode="auto">
          <a:xfrm>
            <a:off x="0" y="3758393"/>
            <a:ext cx="609600" cy="138510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43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AAV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76350"/>
            <a:ext cx="7467599" cy="3867150"/>
          </a:xfrm>
        </p:spPr>
        <p:txBody>
          <a:bodyPr/>
          <a:lstStyle/>
          <a:p>
            <a:pPr marL="231775" indent="-231775"/>
            <a:r>
              <a:rPr lang="en-US" dirty="0" smtClean="0"/>
              <a:t>Stable infection – may last years</a:t>
            </a:r>
          </a:p>
          <a:p>
            <a:pPr marL="231775" indent="-231775"/>
            <a:r>
              <a:rPr lang="en-US" dirty="0" smtClean="0"/>
              <a:t>AAV</a:t>
            </a:r>
            <a:r>
              <a:rPr lang="en-US" baseline="-25000" dirty="0" smtClean="0"/>
              <a:t>9</a:t>
            </a:r>
            <a:r>
              <a:rPr lang="en-US" dirty="0" smtClean="0"/>
              <a:t> and AAV</a:t>
            </a:r>
            <a:r>
              <a:rPr lang="en-US" baseline="-25000" dirty="0"/>
              <a:t>rh10</a:t>
            </a:r>
            <a:r>
              <a:rPr lang="en-US" dirty="0" smtClean="0"/>
              <a:t> </a:t>
            </a:r>
          </a:p>
          <a:p>
            <a:pPr marL="631825" lvl="1" indent="-231775"/>
            <a:r>
              <a:rPr lang="en-US" dirty="0" smtClean="0"/>
              <a:t>transported along axons</a:t>
            </a:r>
          </a:p>
          <a:p>
            <a:pPr marL="231775" indent="-231775"/>
            <a:r>
              <a:rPr lang="en-US" dirty="0" smtClean="0"/>
              <a:t>Capsid gene shuffling</a:t>
            </a:r>
          </a:p>
          <a:p>
            <a:pPr marL="631825" lvl="1" indent="-231775"/>
            <a:r>
              <a:rPr lang="en-US" dirty="0" smtClean="0"/>
              <a:t>Generates different cap proteins </a:t>
            </a:r>
          </a:p>
          <a:p>
            <a:pPr marL="631825" lvl="1" indent="-231775"/>
            <a:r>
              <a:rPr lang="en-US" dirty="0" smtClean="0"/>
              <a:t>Increases tropism flexibility</a:t>
            </a:r>
          </a:p>
          <a:p>
            <a:pPr marL="231775" indent="-231775"/>
            <a:r>
              <a:rPr lang="en-US" dirty="0" smtClean="0"/>
              <a:t>Some AAVs cross the BBB </a:t>
            </a:r>
          </a:p>
          <a:p>
            <a:pPr marL="231775" indent="-231775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 useBgFill="1">
        <p:nvSpPr>
          <p:cNvPr id="5" name="Rectangle 4"/>
          <p:cNvSpPr/>
          <p:nvPr/>
        </p:nvSpPr>
        <p:spPr bwMode="auto">
          <a:xfrm>
            <a:off x="0" y="3758393"/>
            <a:ext cx="609600" cy="138510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43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76350"/>
            <a:ext cx="7467599" cy="3867150"/>
          </a:xfrm>
        </p:spPr>
        <p:txBody>
          <a:bodyPr/>
          <a:lstStyle/>
          <a:p>
            <a:pPr marL="231775" indent="-231775"/>
            <a:r>
              <a:rPr lang="en-US" dirty="0" smtClean="0"/>
              <a:t>Large genome –thus- large capacity</a:t>
            </a:r>
          </a:p>
          <a:p>
            <a:pPr marL="631825" lvl="1" indent="-231775"/>
            <a:r>
              <a:rPr lang="en-US" dirty="0" smtClean="0"/>
              <a:t>152 kb – can carry 30kb experimental DNA</a:t>
            </a:r>
          </a:p>
          <a:p>
            <a:pPr marL="231775" indent="-231775"/>
            <a:r>
              <a:rPr lang="en-US" dirty="0" smtClean="0"/>
              <a:t>High Tropism for CNS</a:t>
            </a:r>
          </a:p>
          <a:p>
            <a:pPr marL="231775" indent="-231775"/>
            <a:r>
              <a:rPr lang="en-US" dirty="0" smtClean="0"/>
              <a:t>No immunogenic response</a:t>
            </a:r>
          </a:p>
          <a:p>
            <a:pPr marL="631825" lvl="1" indent="-231775"/>
            <a:r>
              <a:rPr lang="en-US" dirty="0" smtClean="0"/>
              <a:t>May activate during replication</a:t>
            </a:r>
          </a:p>
          <a:p>
            <a:pPr marL="1031875" lvl="2" indent="-231775"/>
            <a:r>
              <a:rPr lang="en-US" dirty="0" smtClean="0"/>
              <a:t>Deleting some HSV DNA → safer</a:t>
            </a:r>
          </a:p>
          <a:p>
            <a:pPr marL="231775" indent="-231775"/>
            <a:r>
              <a:rPr lang="en-US" dirty="0" smtClean="0"/>
              <a:t>Complex envelope – difficult development </a:t>
            </a:r>
          </a:p>
          <a:p>
            <a:pPr marL="231775" indent="-231775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 useBgFill="1">
        <p:nvSpPr>
          <p:cNvPr id="5" name="Rectangle 4"/>
          <p:cNvSpPr/>
          <p:nvPr/>
        </p:nvSpPr>
        <p:spPr bwMode="auto">
          <a:xfrm>
            <a:off x="0" y="3758393"/>
            <a:ext cx="609600" cy="138510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352550"/>
            <a:ext cx="7772400" cy="3790950"/>
          </a:xfrm>
        </p:spPr>
        <p:txBody>
          <a:bodyPr/>
          <a:lstStyle/>
          <a:p>
            <a:r>
              <a:rPr lang="en-US" dirty="0" smtClean="0"/>
              <a:t>Nucleic Acids can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</a:p>
          <a:p>
            <a:pPr lvl="1"/>
            <a:r>
              <a:rPr lang="en-US" dirty="0" smtClean="0"/>
              <a:t>diffuse through lipophilic cell membranes</a:t>
            </a:r>
          </a:p>
          <a:p>
            <a:pPr lvl="2"/>
            <a:r>
              <a:rPr lang="en-US" dirty="0" smtClean="0"/>
              <a:t>Also true for some drugs</a:t>
            </a:r>
            <a:endParaRPr lang="en-US" dirty="0"/>
          </a:p>
          <a:p>
            <a:pPr lvl="2"/>
            <a:r>
              <a:rPr lang="en-US" dirty="0" smtClean="0"/>
              <a:t>Due to hydrophilic or charge properties</a:t>
            </a:r>
          </a:p>
          <a:p>
            <a:r>
              <a:rPr lang="en-US" dirty="0" smtClean="0"/>
              <a:t>Chemical facilitation</a:t>
            </a:r>
          </a:p>
          <a:p>
            <a:r>
              <a:rPr lang="en-US" dirty="0" smtClean="0"/>
              <a:t>Physical stimulation</a:t>
            </a:r>
          </a:p>
          <a:p>
            <a:pPr lvl="1"/>
            <a:r>
              <a:rPr lang="en-US" dirty="0" smtClean="0"/>
              <a:t>May increase efficiency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899400" cy="857250"/>
          </a:xfrm>
        </p:spPr>
        <p:txBody>
          <a:bodyPr/>
          <a:lstStyle/>
          <a:p>
            <a:r>
              <a:rPr lang="en-US" dirty="0" smtClean="0"/>
              <a:t>How to make use of viral 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276350"/>
            <a:ext cx="7772400" cy="3810000"/>
          </a:xfrm>
        </p:spPr>
        <p:txBody>
          <a:bodyPr/>
          <a:lstStyle/>
          <a:p>
            <a:r>
              <a:rPr lang="en-US" dirty="0" smtClean="0"/>
              <a:t>Viral genes must be replaced</a:t>
            </a:r>
          </a:p>
          <a:p>
            <a:pPr lvl="1"/>
            <a:r>
              <a:rPr lang="en-US" dirty="0" smtClean="0"/>
              <a:t>At least partly</a:t>
            </a:r>
          </a:p>
          <a:p>
            <a:r>
              <a:rPr lang="en-US" dirty="0" smtClean="0"/>
              <a:t>Substituting a gene package</a:t>
            </a:r>
          </a:p>
          <a:p>
            <a:pPr lvl="1"/>
            <a:r>
              <a:rPr lang="en-US" dirty="0" smtClean="0"/>
              <a:t>To accomplish specific experimental goals</a:t>
            </a:r>
          </a:p>
          <a:p>
            <a:pPr lvl="1"/>
            <a:r>
              <a:rPr lang="en-US" dirty="0" smtClean="0"/>
              <a:t>The gene transfection cassette</a:t>
            </a:r>
          </a:p>
          <a:p>
            <a:r>
              <a:rPr lang="en-US" dirty="0" smtClean="0"/>
              <a:t>This cassette must contain elements </a:t>
            </a:r>
          </a:p>
          <a:p>
            <a:pPr lvl="1"/>
            <a:r>
              <a:rPr lang="en-US" dirty="0" smtClean="0"/>
              <a:t>that regulate and drive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51800" cy="857250"/>
          </a:xfrm>
        </p:spPr>
        <p:txBody>
          <a:bodyPr/>
          <a:lstStyle/>
          <a:p>
            <a:r>
              <a:rPr lang="en-US" dirty="0" smtClean="0"/>
              <a:t>Virally delivered Gene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For Coordinated control of gene expression</a:t>
            </a:r>
          </a:p>
          <a:p>
            <a:r>
              <a:rPr lang="en-US" dirty="0" smtClean="0"/>
              <a:t>Manipulating gene expression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Transcription Factor </a:t>
            </a:r>
            <a:r>
              <a:rPr lang="en-US" dirty="0" smtClean="0"/>
              <a:t>regulatory elements</a:t>
            </a:r>
          </a:p>
          <a:p>
            <a:pPr lvl="1"/>
            <a:r>
              <a:rPr lang="en-US" dirty="0" smtClean="0"/>
              <a:t>Found in the gene’s promoter</a:t>
            </a:r>
          </a:p>
          <a:p>
            <a:r>
              <a:rPr lang="en-US" dirty="0" smtClean="0"/>
              <a:t>Requires </a:t>
            </a:r>
            <a:r>
              <a:rPr lang="en-US" i="1" dirty="0" smtClean="0"/>
              <a:t>cis</a:t>
            </a:r>
            <a:r>
              <a:rPr lang="en-US" dirty="0" smtClean="0"/>
              <a:t>-acting elements </a:t>
            </a:r>
          </a:p>
          <a:p>
            <a:pPr lvl="1"/>
            <a:r>
              <a:rPr lang="en-US" dirty="0" smtClean="0"/>
              <a:t>in both 5’ and 3’ untranslated region </a:t>
            </a:r>
            <a:r>
              <a:rPr lang="en-US" dirty="0"/>
              <a:t>(UTR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of the expression cassette</a:t>
            </a:r>
            <a:endParaRPr lang="en-US" dirty="0"/>
          </a:p>
        </p:txBody>
      </p:sp>
      <p:pic>
        <p:nvPicPr>
          <p:cNvPr id="1026" name="Picture 2" descr="Image result for 5' and 3' 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00350"/>
            <a:ext cx="1554613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Transfection Gene Cassette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352550"/>
            <a:ext cx="7889875" cy="3790950"/>
          </a:xfrm>
        </p:spPr>
        <p:txBody>
          <a:bodyPr/>
          <a:lstStyle/>
          <a:p>
            <a:r>
              <a:rPr lang="en-US" dirty="0" smtClean="0"/>
              <a:t>Targeting Neuron Specific Promoters</a:t>
            </a:r>
          </a:p>
          <a:p>
            <a:pPr lvl="1"/>
            <a:r>
              <a:rPr lang="en-US" dirty="0" smtClean="0"/>
              <a:t>To promote gene expression in 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n-US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rons only</a:t>
            </a:r>
          </a:p>
          <a:p>
            <a:pPr lvl="2"/>
            <a:r>
              <a:rPr lang="en-US" dirty="0" smtClean="0"/>
              <a:t>Not in glia</a:t>
            </a:r>
          </a:p>
          <a:p>
            <a:pPr lvl="3"/>
            <a:r>
              <a:rPr lang="en-US" sz="2200" dirty="0" smtClean="0"/>
              <a:t>Different cassettes could target Glia</a:t>
            </a:r>
          </a:p>
          <a:p>
            <a:r>
              <a:rPr lang="en-US" dirty="0" smtClean="0"/>
              <a:t>5’ UTR </a:t>
            </a:r>
            <a:r>
              <a:rPr lang="en-US" i="1" dirty="0" smtClean="0"/>
              <a:t>cis</a:t>
            </a:r>
            <a:r>
              <a:rPr lang="en-US" dirty="0" smtClean="0"/>
              <a:t>-regulatory elements: </a:t>
            </a:r>
          </a:p>
          <a:p>
            <a:pPr lvl="1"/>
            <a:r>
              <a:rPr lang="en-US" dirty="0" smtClean="0"/>
              <a:t>Core promoter, enhancer, silencers, insulators</a:t>
            </a:r>
          </a:p>
          <a:p>
            <a:pPr lvl="1"/>
            <a:r>
              <a:rPr lang="en-US" dirty="0" smtClean="0"/>
              <a:t>Matrix attachment regions, locus control regions</a:t>
            </a:r>
          </a:p>
          <a:p>
            <a:endParaRPr lang="en-US" dirty="0"/>
          </a:p>
        </p:txBody>
      </p:sp>
      <p:pic>
        <p:nvPicPr>
          <p:cNvPr id="2050" name="Picture 2" descr="Image result for 5' and 3' 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043" y="1928376"/>
            <a:ext cx="1106737" cy="18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5' and 3' 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1970617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Transfection Cassette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276350"/>
            <a:ext cx="7889875" cy="3867150"/>
          </a:xfrm>
        </p:spPr>
        <p:txBody>
          <a:bodyPr/>
          <a:lstStyle/>
          <a:p>
            <a:r>
              <a:rPr lang="en-US" dirty="0" smtClean="0"/>
              <a:t>5’ </a:t>
            </a:r>
            <a:r>
              <a:rPr lang="en-US" i="1" dirty="0" smtClean="0"/>
              <a:t>cis</a:t>
            </a:r>
            <a:r>
              <a:rPr lang="en-US" dirty="0" smtClean="0"/>
              <a:t>-regulatory elements: </a:t>
            </a:r>
            <a:r>
              <a:rPr lang="en-US" sz="2800" dirty="0" smtClean="0">
                <a:solidFill>
                  <a:schemeClr val="accent2">
                    <a:lumMod val="25000"/>
                  </a:schemeClr>
                </a:solidFill>
              </a:rPr>
              <a:t>(upstream of gene)</a:t>
            </a:r>
          </a:p>
          <a:p>
            <a:pPr lvl="1"/>
            <a:r>
              <a:rPr lang="en-US" dirty="0" smtClean="0"/>
              <a:t>such as a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promoter</a:t>
            </a:r>
          </a:p>
          <a:p>
            <a:r>
              <a:rPr lang="en-US" dirty="0" smtClean="0"/>
              <a:t>are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Binding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Sites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trans-acting factors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Transcription Factors</a:t>
            </a:r>
          </a:p>
          <a:p>
            <a:r>
              <a:rPr lang="en-US" dirty="0" smtClean="0"/>
              <a:t>Using those found only in neurons</a:t>
            </a:r>
          </a:p>
          <a:p>
            <a:pPr lvl="1"/>
            <a:r>
              <a:rPr lang="en-US" dirty="0" smtClean="0"/>
              <a:t>Allows for Neural Transfection Cassettes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Specific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The brain is huge and complex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8350"/>
            <a:ext cx="4709109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55" y="2038350"/>
            <a:ext cx="7097801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4292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Specific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The brain is huge and complex</a:t>
            </a:r>
          </a:p>
          <a:p>
            <a:pPr lvl="1"/>
            <a:r>
              <a:rPr lang="en-US" dirty="0" smtClean="0"/>
              <a:t>Every region has specific functions</a:t>
            </a:r>
          </a:p>
          <a:p>
            <a:pPr lvl="1"/>
            <a:r>
              <a:rPr lang="en-US" dirty="0" smtClean="0"/>
              <a:t>And specific cell types to accomplish those</a:t>
            </a:r>
          </a:p>
          <a:p>
            <a:r>
              <a:rPr lang="en-US" dirty="0" smtClean="0"/>
              <a:t>Specific neuronal types have specific</a:t>
            </a:r>
          </a:p>
          <a:p>
            <a:pPr lvl="1"/>
            <a:r>
              <a:rPr lang="en-US" dirty="0" smtClean="0"/>
              <a:t>Phenotypes</a:t>
            </a:r>
          </a:p>
          <a:p>
            <a:pPr lvl="1"/>
            <a:r>
              <a:rPr lang="en-US" dirty="0" smtClean="0"/>
              <a:t>Created by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proteins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4292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Specific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581150"/>
            <a:ext cx="7889875" cy="35623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Specific Proteins </a:t>
            </a:r>
            <a:r>
              <a:rPr lang="en-US" dirty="0" smtClean="0"/>
              <a:t>have unique genes</a:t>
            </a:r>
          </a:p>
          <a:p>
            <a:pPr lvl="1"/>
            <a:r>
              <a:rPr lang="en-US" dirty="0" smtClean="0"/>
              <a:t>With unique regulatory systems</a:t>
            </a:r>
          </a:p>
          <a:p>
            <a:pPr lvl="1"/>
            <a:r>
              <a:rPr lang="en-US" dirty="0" smtClean="0"/>
              <a:t>Distinctive promoters</a:t>
            </a:r>
          </a:p>
          <a:p>
            <a:pPr lvl="2"/>
            <a:r>
              <a:rPr lang="en-US" dirty="0" smtClean="0"/>
              <a:t>Distinctive trans-acting systems to drive them</a:t>
            </a:r>
          </a:p>
          <a:p>
            <a:r>
              <a:rPr lang="en-US" dirty="0" smtClean="0"/>
              <a:t>Therefore, each neural cell type</a:t>
            </a:r>
          </a:p>
          <a:p>
            <a:pPr lvl="1"/>
            <a:r>
              <a:rPr lang="en-US" dirty="0" smtClean="0"/>
              <a:t>Can be targeted specifically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6" y="3790950"/>
            <a:ext cx="221729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09550"/>
            <a:ext cx="7772400" cy="1104900"/>
          </a:xfrm>
        </p:spPr>
        <p:txBody>
          <a:bodyPr/>
          <a:lstStyle/>
          <a:p>
            <a:r>
              <a:rPr lang="en-US" dirty="0" smtClean="0"/>
              <a:t>Building a cassette to hit </a:t>
            </a:r>
            <a:br>
              <a:rPr lang="en-US" dirty="0" smtClean="0"/>
            </a:br>
            <a:r>
              <a:rPr lang="en-US" dirty="0" smtClean="0"/>
              <a:t>Specific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0"/>
            <a:ext cx="8762999" cy="3657600"/>
          </a:xfrm>
        </p:spPr>
        <p:txBody>
          <a:bodyPr/>
          <a:lstStyle/>
          <a:p>
            <a:r>
              <a:rPr lang="en-US" dirty="0" smtClean="0"/>
              <a:t>Find a promoter for a protein </a:t>
            </a:r>
          </a:p>
          <a:p>
            <a:pPr lvl="1"/>
            <a:r>
              <a:rPr lang="en-US" dirty="0" smtClean="0"/>
              <a:t>Uniquely found in those neurons</a:t>
            </a:r>
          </a:p>
          <a:p>
            <a:pPr lvl="1"/>
            <a:r>
              <a:rPr lang="en-US" dirty="0" smtClean="0"/>
              <a:t>Or that protein may be the focus of investigation</a:t>
            </a:r>
          </a:p>
          <a:p>
            <a:pPr lvl="2"/>
            <a:r>
              <a:rPr lang="en-US" dirty="0" smtClean="0"/>
              <a:t>e.g. Orx</a:t>
            </a:r>
            <a:r>
              <a:rPr lang="en-US" baseline="-25000" dirty="0" smtClean="0"/>
              <a:t>2</a:t>
            </a:r>
            <a:r>
              <a:rPr lang="en-US" dirty="0" smtClean="0"/>
              <a:t> receptor in our research</a:t>
            </a:r>
          </a:p>
          <a:p>
            <a:r>
              <a:rPr lang="en-US" dirty="0" smtClean="0"/>
              <a:t>Neuron specific promoters</a:t>
            </a:r>
          </a:p>
          <a:p>
            <a:pPr lvl="1"/>
            <a:r>
              <a:rPr lang="en-US" dirty="0" smtClean="0"/>
              <a:t>Do not specify cell types</a:t>
            </a:r>
          </a:p>
          <a:p>
            <a:pPr lvl="1"/>
            <a:r>
              <a:rPr lang="en-US" dirty="0" smtClean="0"/>
              <a:t>Neuron specific enolase, synapsin-1, PDGF, TH, DBH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" y="57150"/>
            <a:ext cx="2394071" cy="12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550"/>
            <a:ext cx="7137400" cy="1104900"/>
          </a:xfrm>
        </p:spPr>
        <p:txBody>
          <a:bodyPr/>
          <a:lstStyle/>
          <a:p>
            <a:r>
              <a:rPr lang="en-US" dirty="0" smtClean="0"/>
              <a:t>Neuron specific promoters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5900"/>
            <a:ext cx="7619999" cy="3657600"/>
          </a:xfrm>
        </p:spPr>
        <p:txBody>
          <a:bodyPr/>
          <a:lstStyle/>
          <a:p>
            <a:r>
              <a:rPr lang="en-US" dirty="0" smtClean="0"/>
              <a:t>Neuron specific enolase (NSE)</a:t>
            </a:r>
          </a:p>
          <a:p>
            <a:r>
              <a:rPr lang="en-US" dirty="0" smtClean="0"/>
              <a:t>synapsin-1 (SYN)</a:t>
            </a:r>
          </a:p>
          <a:p>
            <a:r>
              <a:rPr lang="en-US" dirty="0" smtClean="0"/>
              <a:t>Platelet-derived Growth Factor (PDGF)</a:t>
            </a:r>
          </a:p>
          <a:p>
            <a:r>
              <a:rPr lang="en-US" dirty="0" smtClean="0"/>
              <a:t>Tyrosine Hydroxylase (TH –</a:t>
            </a:r>
            <a:r>
              <a:rPr lang="en-US" sz="2800" dirty="0" smtClean="0"/>
              <a:t>catecholamines)</a:t>
            </a:r>
          </a:p>
          <a:p>
            <a:r>
              <a:rPr lang="en-US" dirty="0" smtClean="0"/>
              <a:t>DA </a:t>
            </a:r>
            <a:r>
              <a:rPr lang="el-GR" dirty="0" smtClean="0"/>
              <a:t>β</a:t>
            </a:r>
            <a:r>
              <a:rPr lang="en-US" dirty="0" smtClean="0"/>
              <a:t> Hydroxylase </a:t>
            </a:r>
            <a:r>
              <a:rPr lang="en-US" sz="2800" dirty="0" smtClean="0"/>
              <a:t>(D</a:t>
            </a:r>
            <a:r>
              <a:rPr lang="el-GR" sz="2800" dirty="0" smtClean="0"/>
              <a:t>β</a:t>
            </a:r>
            <a:r>
              <a:rPr lang="en-US" sz="2800" dirty="0" smtClean="0"/>
              <a:t>H – </a:t>
            </a:r>
            <a:r>
              <a:rPr lang="en-US" dirty="0" smtClean="0"/>
              <a:t>NE, Epi </a:t>
            </a:r>
            <a:r>
              <a:rPr lang="en-US" sz="2800" dirty="0" smtClean="0"/>
              <a:t>neurons)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r>
              <a:rPr lang="en-US" dirty="0" smtClean="0"/>
              <a:t> Calmodulin Kinase </a:t>
            </a:r>
            <a:r>
              <a:rPr lang="en-US" sz="2800" dirty="0" smtClean="0"/>
              <a:t>(</a:t>
            </a:r>
            <a:r>
              <a:rPr lang="en-US" sz="2800" dirty="0" err="1" smtClean="0"/>
              <a:t>CamK</a:t>
            </a:r>
            <a:r>
              <a:rPr lang="en-US" sz="2800" dirty="0" smtClean="0"/>
              <a:t>, excitatory)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" y="57150"/>
            <a:ext cx="2394071" cy="9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09550"/>
            <a:ext cx="7772400" cy="1104900"/>
          </a:xfrm>
        </p:spPr>
        <p:txBody>
          <a:bodyPr/>
          <a:lstStyle/>
          <a:p>
            <a:r>
              <a:rPr lang="en-US" dirty="0" smtClean="0"/>
              <a:t>Building a cassette to hit </a:t>
            </a:r>
            <a:br>
              <a:rPr lang="en-US" dirty="0" smtClean="0"/>
            </a:br>
            <a:r>
              <a:rPr lang="en-US" dirty="0" smtClean="0"/>
              <a:t>Specific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Cell specific promoters may be too large</a:t>
            </a:r>
          </a:p>
          <a:p>
            <a:pPr lvl="1"/>
            <a:r>
              <a:rPr lang="en-US" dirty="0" smtClean="0"/>
              <a:t>For viral vectors</a:t>
            </a:r>
          </a:p>
          <a:p>
            <a:r>
              <a:rPr lang="en-US" dirty="0" smtClean="0"/>
              <a:t>Constitutive viral promoters </a:t>
            </a:r>
          </a:p>
          <a:p>
            <a:pPr lvl="1"/>
            <a:r>
              <a:rPr lang="en-US" dirty="0" smtClean="0"/>
              <a:t>Drive expression in all cells (CMV)</a:t>
            </a:r>
          </a:p>
          <a:p>
            <a:pPr lvl="1"/>
            <a:r>
              <a:rPr lang="en-US" dirty="0" smtClean="0"/>
              <a:t>Smaller hybrid promoters</a:t>
            </a:r>
          </a:p>
          <a:p>
            <a:pPr lvl="2"/>
            <a:r>
              <a:rPr lang="en-US" dirty="0" smtClean="0"/>
              <a:t>Efficiently induce strong specific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" y="57150"/>
            <a:ext cx="2394071" cy="12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352550"/>
            <a:ext cx="7772400" cy="3790950"/>
          </a:xfrm>
        </p:spPr>
        <p:txBody>
          <a:bodyPr/>
          <a:lstStyle/>
          <a:p>
            <a:r>
              <a:rPr lang="en-US" dirty="0" smtClean="0"/>
              <a:t>Cell culture – </a:t>
            </a:r>
            <a:r>
              <a:rPr lang="en-US" i="1" dirty="0" smtClean="0"/>
              <a:t>in vitro</a:t>
            </a:r>
          </a:p>
          <a:p>
            <a:pPr lvl="1"/>
            <a:r>
              <a:rPr lang="en-US" dirty="0" smtClean="0"/>
              <a:t>First successful gene transfer – 1976-78</a:t>
            </a:r>
          </a:p>
          <a:p>
            <a:pPr lvl="1"/>
            <a:r>
              <a:rPr lang="en-US" dirty="0" smtClean="0"/>
              <a:t>Reveals much about cell function</a:t>
            </a:r>
          </a:p>
          <a:p>
            <a:pPr lvl="2"/>
            <a:r>
              <a:rPr lang="en-US" dirty="0" smtClean="0"/>
              <a:t>What genes are not normally active in these cells</a:t>
            </a:r>
          </a:p>
          <a:p>
            <a:pPr lvl="3"/>
            <a:r>
              <a:rPr lang="en-US" sz="2200" dirty="0" smtClean="0"/>
              <a:t>Each type of cell is unique </a:t>
            </a:r>
          </a:p>
          <a:p>
            <a:pPr lvl="4"/>
            <a:r>
              <a:rPr lang="en-US" sz="2200" dirty="0" smtClean="0"/>
              <a:t>relative to gene expression</a:t>
            </a:r>
          </a:p>
          <a:p>
            <a:pPr lvl="2"/>
            <a:r>
              <a:rPr lang="en-US" dirty="0" smtClean="0"/>
              <a:t>How to increase/inhibit gene expression</a:t>
            </a:r>
          </a:p>
          <a:p>
            <a:pPr lvl="2"/>
            <a:r>
              <a:rPr lang="en-US" dirty="0" smtClean="0"/>
              <a:t>Visualizing transfected cells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09550"/>
            <a:ext cx="7772400" cy="1104900"/>
          </a:xfrm>
        </p:spPr>
        <p:txBody>
          <a:bodyPr/>
          <a:lstStyle/>
          <a:p>
            <a:r>
              <a:rPr lang="en-US" dirty="0" smtClean="0"/>
              <a:t>Building a cassette to </a:t>
            </a:r>
            <a:br>
              <a:rPr lang="en-US" dirty="0" smtClean="0"/>
            </a:br>
            <a:r>
              <a:rPr lang="en-US" dirty="0" smtClean="0"/>
              <a:t>drive Specific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Specific promoter drives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expression</a:t>
            </a:r>
          </a:p>
          <a:p>
            <a:pPr lvl="1"/>
            <a:r>
              <a:rPr lang="en-US" dirty="0" smtClean="0"/>
              <a:t>Cassette promoter and gene need not </a:t>
            </a:r>
          </a:p>
          <a:p>
            <a:pPr lvl="2"/>
            <a:r>
              <a:rPr lang="en-US" dirty="0" smtClean="0"/>
              <a:t>Come from the same system</a:t>
            </a:r>
          </a:p>
          <a:p>
            <a:r>
              <a:rPr lang="en-US" dirty="0" smtClean="0"/>
              <a:t>This pairing may not promote </a:t>
            </a:r>
          </a:p>
          <a:p>
            <a:pPr lvl="1"/>
            <a:r>
              <a:rPr lang="en-US" dirty="0" smtClean="0"/>
              <a:t>Strong expression</a:t>
            </a:r>
          </a:p>
          <a:p>
            <a:pPr lvl="1"/>
            <a:r>
              <a:rPr lang="en-US" dirty="0" smtClean="0"/>
              <a:t>Or any expression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254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Promoter – Gene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Strong expression may require an enhancer</a:t>
            </a:r>
          </a:p>
          <a:p>
            <a:pPr lvl="1"/>
            <a:r>
              <a:rPr lang="en-US" dirty="0" smtClean="0"/>
              <a:t>Transcriptional activation</a:t>
            </a:r>
          </a:p>
          <a:p>
            <a:r>
              <a:rPr lang="en-US" dirty="0" smtClean="0"/>
              <a:t>Human cytomegalovirus (CMV)</a:t>
            </a:r>
          </a:p>
          <a:p>
            <a:pPr lvl="1"/>
            <a:r>
              <a:rPr lang="en-US" dirty="0" smtClean="0"/>
              <a:t>Immediate-early gene enhancer</a:t>
            </a:r>
          </a:p>
          <a:p>
            <a:pPr lvl="2"/>
            <a:r>
              <a:rPr lang="en-US" dirty="0" smtClean="0"/>
              <a:t>Highest activity of all viral enhancers</a:t>
            </a:r>
          </a:p>
          <a:p>
            <a:pPr lvl="1"/>
            <a:r>
              <a:rPr lang="en-US" dirty="0" smtClean="0"/>
              <a:t>Inserted 5’ to cellular promoter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1"/>
            <a:ext cx="1886803" cy="15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Promoter – Gene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Woodchuck Hepatitis Virus </a:t>
            </a:r>
          </a:p>
          <a:p>
            <a:pPr lvl="1"/>
            <a:r>
              <a:rPr lang="en-US" dirty="0" smtClean="0"/>
              <a:t>Post-transcriptional regulatory element (WPRE)</a:t>
            </a:r>
          </a:p>
          <a:p>
            <a:pPr lvl="1"/>
            <a:r>
              <a:rPr lang="en-US" i="1" dirty="0" smtClean="0"/>
              <a:t>cis</a:t>
            </a:r>
            <a:r>
              <a:rPr lang="en-US" dirty="0" smtClean="0"/>
              <a:t>-acting RNA element</a:t>
            </a:r>
          </a:p>
          <a:p>
            <a:pPr lvl="1"/>
            <a:r>
              <a:rPr lang="en-US" dirty="0" err="1" smtClean="0"/>
              <a:t>Auguments</a:t>
            </a:r>
            <a:r>
              <a:rPr lang="en-US" dirty="0" smtClean="0"/>
              <a:t> transgene </a:t>
            </a:r>
            <a:r>
              <a:rPr lang="en-US" dirty="0" err="1" smtClean="0"/>
              <a:t>espression</a:t>
            </a:r>
            <a:endParaRPr lang="en-US" dirty="0" smtClean="0"/>
          </a:p>
          <a:p>
            <a:pPr lvl="1"/>
            <a:r>
              <a:rPr lang="en-US" dirty="0" smtClean="0"/>
              <a:t>Powerfully increases mRNA accumulation</a:t>
            </a:r>
          </a:p>
          <a:p>
            <a:pPr lvl="1"/>
            <a:r>
              <a:rPr lang="en-US" dirty="0" smtClean="0"/>
              <a:t>Most effective inserted 3’ UTR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1"/>
            <a:ext cx="1886803" cy="15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what you’ve transfected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485900"/>
            <a:ext cx="7889875" cy="3657600"/>
          </a:xfrm>
        </p:spPr>
        <p:txBody>
          <a:bodyPr/>
          <a:lstStyle/>
          <a:p>
            <a:r>
              <a:rPr lang="en-US" dirty="0" smtClean="0"/>
              <a:t>Add a gene for a fluorescence protein</a:t>
            </a:r>
          </a:p>
          <a:p>
            <a:pPr lvl="1"/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YFP</a:t>
            </a:r>
          </a:p>
          <a:p>
            <a:pPr lvl="1"/>
            <a:r>
              <a:rPr lang="en-US" dirty="0" err="1" smtClean="0"/>
              <a:t>mCherry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3" y="1"/>
            <a:ext cx="1582911" cy="15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Cassette might look like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6048" y="2800350"/>
            <a:ext cx="1371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CMV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39923" y="2800350"/>
            <a:ext cx="1371600" cy="457200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SYN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11523" y="2800350"/>
            <a:ext cx="1371600" cy="457200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3123" y="2800350"/>
            <a:ext cx="13716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CREB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654723" y="2800350"/>
            <a:ext cx="13716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GFP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41108" y="2804046"/>
            <a:ext cx="1371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WPRE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11455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5’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26908" y="188222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3’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361742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enhancer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47743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enhancer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1209533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 specific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023" y="333375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type specific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08150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endParaRPr lang="en-US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16009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gene</a:t>
            </a:r>
            <a:endParaRPr lang="en-US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3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352550"/>
            <a:ext cx="7889875" cy="3790950"/>
          </a:xfrm>
        </p:spPr>
        <p:txBody>
          <a:bodyPr/>
          <a:lstStyle/>
          <a:p>
            <a:r>
              <a:rPr lang="en-US" i="1" dirty="0" smtClean="0"/>
              <a:t>In vivo</a:t>
            </a:r>
            <a:r>
              <a:rPr lang="en-US" dirty="0" smtClean="0"/>
              <a:t> – elucidating system function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in situ </a:t>
            </a:r>
            <a:r>
              <a:rPr lang="en-US" dirty="0" smtClean="0"/>
              <a:t>cellular communication maintained</a:t>
            </a:r>
          </a:p>
          <a:p>
            <a:pPr lvl="2"/>
            <a:r>
              <a:rPr lang="en-US" dirty="0" smtClean="0"/>
              <a:t>Biochemical </a:t>
            </a:r>
            <a:r>
              <a:rPr lang="en-US" i="1" dirty="0" smtClean="0"/>
              <a:t>milieu</a:t>
            </a:r>
            <a:r>
              <a:rPr lang="en-US" dirty="0" smtClean="0"/>
              <a:t> is normal - complete</a:t>
            </a:r>
          </a:p>
          <a:p>
            <a:r>
              <a:rPr lang="en-US" dirty="0" smtClean="0"/>
              <a:t>Systemic delivery</a:t>
            </a:r>
          </a:p>
          <a:p>
            <a:pPr lvl="1"/>
            <a:r>
              <a:rPr lang="en-US" dirty="0" smtClean="0"/>
              <a:t>Circulating nucleic acids have short half-life</a:t>
            </a:r>
          </a:p>
          <a:p>
            <a:r>
              <a:rPr lang="en-US" dirty="0" smtClean="0"/>
              <a:t>Direct injection</a:t>
            </a:r>
          </a:p>
          <a:p>
            <a:pPr lvl="1"/>
            <a:r>
              <a:rPr lang="en-US" dirty="0" smtClean="0"/>
              <a:t>Still requires help to cross plasma membrane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4" y="1352550"/>
            <a:ext cx="7889875" cy="3790950"/>
          </a:xfrm>
        </p:spPr>
        <p:txBody>
          <a:bodyPr/>
          <a:lstStyle/>
          <a:p>
            <a:r>
              <a:rPr lang="en-US" dirty="0" smtClean="0"/>
              <a:t>Systemic Delivery</a:t>
            </a:r>
          </a:p>
          <a:p>
            <a:pPr lvl="1"/>
            <a:r>
              <a:rPr lang="en-US" dirty="0" smtClean="0"/>
              <a:t>Blood-Brain-Barrier (BBB)</a:t>
            </a:r>
          </a:p>
          <a:p>
            <a:pPr lvl="2"/>
            <a:r>
              <a:rPr lang="en-US" dirty="0" smtClean="0"/>
              <a:t>Isolates brain from cranial vasculature</a:t>
            </a:r>
          </a:p>
          <a:p>
            <a:pPr lvl="3"/>
            <a:r>
              <a:rPr lang="en-US" sz="2200" dirty="0" smtClean="0"/>
              <a:t>Glial tight-junctions surrounding vasculature</a:t>
            </a:r>
          </a:p>
          <a:p>
            <a:pPr lvl="1"/>
            <a:r>
              <a:rPr lang="en-US" dirty="0" smtClean="0"/>
              <a:t>Short </a:t>
            </a:r>
            <a:r>
              <a:rPr lang="en-US" dirty="0" smtClean="0">
                <a:latin typeface="Calibri"/>
              </a:rPr>
              <a:t>½</a:t>
            </a:r>
            <a:r>
              <a:rPr lang="en-US" dirty="0" smtClean="0"/>
              <a:t>–life protection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needed</a:t>
            </a:r>
          </a:p>
          <a:p>
            <a:pPr lvl="1"/>
            <a:r>
              <a:rPr lang="en-US" dirty="0" smtClean="0"/>
              <a:t>Indiscriminant delivery to all brain regions</a:t>
            </a:r>
          </a:p>
          <a:p>
            <a:pPr lvl="2"/>
            <a:r>
              <a:rPr lang="en-US" dirty="0" smtClean="0"/>
              <a:t>Expression may be modified by promoter tools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Transfection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485900"/>
            <a:ext cx="7772400" cy="3657600"/>
          </a:xfrm>
        </p:spPr>
        <p:txBody>
          <a:bodyPr/>
          <a:lstStyle/>
          <a:p>
            <a:r>
              <a:rPr lang="en-US" dirty="0" smtClean="0"/>
              <a:t>Direct Injection into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Brain Regions</a:t>
            </a:r>
          </a:p>
          <a:p>
            <a:pPr lvl="1"/>
            <a:r>
              <a:rPr lang="en-US" dirty="0" smtClean="0"/>
              <a:t>Bypassing BBB</a:t>
            </a:r>
          </a:p>
          <a:p>
            <a:r>
              <a:rPr lang="en-US" dirty="0" smtClean="0"/>
              <a:t>Targeting Neuronal subtypes</a:t>
            </a:r>
          </a:p>
          <a:p>
            <a:pPr lvl="1"/>
            <a:r>
              <a:rPr lang="en-US" dirty="0" smtClean="0"/>
              <a:t>Even within a region</a:t>
            </a:r>
          </a:p>
          <a:p>
            <a:pPr lvl="1"/>
            <a:r>
              <a:rPr lang="en-US" dirty="0" smtClean="0"/>
              <a:t>Glutamate, GABA, Monoamine, Neuropeptide</a:t>
            </a:r>
          </a:p>
          <a:p>
            <a:r>
              <a:rPr lang="en-US" dirty="0" smtClean="0"/>
              <a:t>May elucidate neurocircuit function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Neural 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76350"/>
            <a:ext cx="8077200" cy="3867150"/>
          </a:xfrm>
        </p:spPr>
        <p:txBody>
          <a:bodyPr/>
          <a:lstStyle/>
          <a:p>
            <a:r>
              <a:rPr lang="en-US" dirty="0" smtClean="0"/>
              <a:t>Chemically mediated transfection</a:t>
            </a:r>
          </a:p>
          <a:p>
            <a:pPr lvl="1"/>
            <a:r>
              <a:rPr lang="en-US" dirty="0" smtClean="0"/>
              <a:t>External carriers with specific chemical properties</a:t>
            </a:r>
          </a:p>
          <a:p>
            <a:r>
              <a:rPr lang="en-US" dirty="0" smtClean="0"/>
              <a:t>Physical enhancement of DNA movement</a:t>
            </a:r>
          </a:p>
          <a:p>
            <a:pPr lvl="1"/>
            <a:r>
              <a:rPr lang="en-US" dirty="0" smtClean="0"/>
              <a:t>Reversible alterations in plasma membrane</a:t>
            </a:r>
          </a:p>
          <a:p>
            <a:pPr lvl="1"/>
            <a:r>
              <a:rPr lang="en-US" dirty="0" smtClean="0"/>
              <a:t>or endocytosis</a:t>
            </a:r>
          </a:p>
          <a:p>
            <a:r>
              <a:rPr lang="en-US" dirty="0" smtClean="0"/>
              <a:t>Virally mediated transduction</a:t>
            </a:r>
          </a:p>
          <a:p>
            <a:pPr lvl="1"/>
            <a:r>
              <a:rPr lang="en-US" dirty="0" smtClean="0"/>
              <a:t>Intrinsic transfection ability of viruses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igsaw design template">
  <a:themeElements>
    <a:clrScheme name="Office Theme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Jigsaw design template</Template>
  <TotalTime>2188</TotalTime>
  <Words>1545</Words>
  <Application>Microsoft Office PowerPoint</Application>
  <PresentationFormat>On-screen Show (16:9)</PresentationFormat>
  <Paragraphs>376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Blackadder ITC</vt:lpstr>
      <vt:lpstr>Calibri</vt:lpstr>
      <vt:lpstr>Chiller</vt:lpstr>
      <vt:lpstr>Times New Roman</vt:lpstr>
      <vt:lpstr>Jigsaw design template</vt:lpstr>
      <vt:lpstr>Neural Gene Transfection</vt:lpstr>
      <vt:lpstr>What is Gene Transfection?</vt:lpstr>
      <vt:lpstr>What is Gene Transfection?</vt:lpstr>
      <vt:lpstr>Cellular Transfection</vt:lpstr>
      <vt:lpstr>Cellular Transfection</vt:lpstr>
      <vt:lpstr>Cellular Transfection</vt:lpstr>
      <vt:lpstr>Neural Transfection</vt:lpstr>
      <vt:lpstr>Neural Transfection in vivo</vt:lpstr>
      <vt:lpstr>Methods for Neural Transfection</vt:lpstr>
      <vt:lpstr>Chemically Mediated Transfection</vt:lpstr>
      <vt:lpstr>Chemically Mediated Transfection</vt:lpstr>
      <vt:lpstr>Lipid Mediated Transfection</vt:lpstr>
      <vt:lpstr>Lipid Mediated Transfection</vt:lpstr>
      <vt:lpstr>Lipid Mediated Transfection</vt:lpstr>
      <vt:lpstr>Lipid Mediated Transfection</vt:lpstr>
      <vt:lpstr>Lipid Mediated Transfection</vt:lpstr>
      <vt:lpstr>Lipid Mediated Transfection</vt:lpstr>
      <vt:lpstr>Nanoparticles &amp; Transfection</vt:lpstr>
      <vt:lpstr>Gold assisted Transfection</vt:lpstr>
      <vt:lpstr>Silica Transfection</vt:lpstr>
      <vt:lpstr>Transfection by Fullerenes</vt:lpstr>
      <vt:lpstr>Polymer nanoparticles</vt:lpstr>
      <vt:lpstr>Polymer mediated Transfection</vt:lpstr>
      <vt:lpstr>Physical Enhancement</vt:lpstr>
      <vt:lpstr>Physical Enhancement</vt:lpstr>
      <vt:lpstr>Physical Enhancement</vt:lpstr>
      <vt:lpstr>Physical Enhancement</vt:lpstr>
      <vt:lpstr>Sonoporation Enhancement</vt:lpstr>
      <vt:lpstr>Magnetofection</vt:lpstr>
      <vt:lpstr>Virally Mediated Transduction</vt:lpstr>
      <vt:lpstr>Virally Mediated Transduction</vt:lpstr>
      <vt:lpstr>Virus Types Pirated for Transfection</vt:lpstr>
      <vt:lpstr>Virus  Types Pirated for Transfection</vt:lpstr>
      <vt:lpstr>Virus Types Used</vt:lpstr>
      <vt:lpstr>Lentiviruses</vt:lpstr>
      <vt:lpstr>Adenoviruses</vt:lpstr>
      <vt:lpstr>AAV Vectors</vt:lpstr>
      <vt:lpstr>AAV Vectors</vt:lpstr>
      <vt:lpstr>Herpes Simplex Vectors</vt:lpstr>
      <vt:lpstr>How to make use of viral vectors?</vt:lpstr>
      <vt:lpstr>Virally delivered Gene packages</vt:lpstr>
      <vt:lpstr>Transfection Gene Cassette</vt:lpstr>
      <vt:lpstr>Neural Transfection Cassette</vt:lpstr>
      <vt:lpstr>Targeting Specific Neurons</vt:lpstr>
      <vt:lpstr>Targeting Specific Neurons</vt:lpstr>
      <vt:lpstr>Targeting Specific Neurons</vt:lpstr>
      <vt:lpstr>Building a cassette to hit  Specific Neurons</vt:lpstr>
      <vt:lpstr>Neuron specific promoters</vt:lpstr>
      <vt:lpstr>Building a cassette to hit  Specific Neurons</vt:lpstr>
      <vt:lpstr>Building a cassette to  drive Specific Genes</vt:lpstr>
      <vt:lpstr>Enhancing Promoter – Gene coupling</vt:lpstr>
      <vt:lpstr>Enhancing Promoter – Gene coupling</vt:lpstr>
      <vt:lpstr>See what you’ve transfected</vt:lpstr>
      <vt:lpstr>What a Cassette might look like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Gene Transfection</dc:title>
  <dc:creator>Summers</dc:creator>
  <cp:lastModifiedBy>Summers, Cliff</cp:lastModifiedBy>
  <cp:revision>120</cp:revision>
  <cp:lastPrinted>1601-01-01T00:00:00Z</cp:lastPrinted>
  <dcterms:created xsi:type="dcterms:W3CDTF">2018-09-09T16:58:50Z</dcterms:created>
  <dcterms:modified xsi:type="dcterms:W3CDTF">2018-09-14T20:55:19Z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</Properties>
</file>